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Sunday" charset="1" panose="00000500000000000000"/>
      <p:regular r:id="rId22"/>
    </p:embeddedFont>
    <p:embeddedFont>
      <p:font typeface="Lemon Tuesday" charset="1" panose="02000506040000020004"/>
      <p:regular r:id="rId23"/>
    </p:embeddedFont>
    <p:embeddedFont>
      <p:font typeface="Poppins" charset="1" panose="00000500000000000000"/>
      <p:regular r:id="rId24"/>
    </p:embeddedFont>
    <p:embeddedFont>
      <p:font typeface="Gotham Bold" charset="1" panose="00000000000000000000"/>
      <p:regular r:id="rId25"/>
    </p:embeddedFont>
    <p:embeddedFont>
      <p:font typeface="Gotham" charset="1" panose="00000000000000000000"/>
      <p:regular r:id="rId26"/>
    </p:embeddedFont>
    <p:embeddedFont>
      <p:font typeface="League Spartan" charset="1" panose="00000800000000000000"/>
      <p:regular r:id="rId27"/>
    </p:embeddedFont>
    <p:embeddedFont>
      <p:font typeface="Open Sans Bold Italics" charset="1" panose="020B0806030504020204"/>
      <p:regular r:id="rId28"/>
    </p:embeddedFont>
    <p:embeddedFont>
      <p:font typeface="Archivo Black" charset="1" panose="020B0A03020202020B04"/>
      <p:regular r:id="rId33"/>
    </p:embeddedFont>
    <p:embeddedFont>
      <p:font typeface="Lato Heavy" charset="1" panose="020F0502020204030203"/>
      <p:regular r:id="rId34"/>
    </p:embeddedFont>
    <p:embeddedFont>
      <p:font typeface="Comic Sans" charset="1" panose="03000702030302020204"/>
      <p:regular r:id="rId35"/>
    </p:embeddedFont>
    <p:embeddedFont>
      <p:font typeface="Comic Sans Bold" charset="1" panose="03000902030302020204"/>
      <p:regular r:id="rId36"/>
    </p:embeddedFont>
    <p:embeddedFont>
      <p:font typeface="Aileron Ultra-Bold" charset="1" panose="00000A00000000000000"/>
      <p:regular r:id="rId37"/>
    </p:embeddedFont>
    <p:embeddedFont>
      <p:font typeface="Poppins Bold" charset="1" panose="00000800000000000000"/>
      <p:regular r:id="rId38"/>
    </p:embeddedFont>
    <p:embeddedFont>
      <p:font typeface="Aileron Bold" charset="1" panose="000008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notesMasters/notesMaster1.xml" Type="http://schemas.openxmlformats.org/officeDocument/2006/relationships/notesMaster"/><Relationship Id="rId3" Target="viewProps.xml" Type="http://schemas.openxmlformats.org/officeDocument/2006/relationships/viewProps"/><Relationship Id="rId30" Target="theme/theme2.xml" Type="http://schemas.openxmlformats.org/officeDocument/2006/relationships/theme"/><Relationship Id="rId31" Target="notesSlides/notesSlide1.xml" Type="http://schemas.openxmlformats.org/officeDocument/2006/relationships/notesSlide"/><Relationship Id="rId32" Target="notesSlides/notesSlide2.xml" Type="http://schemas.openxmlformats.org/officeDocument/2006/relationships/note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notesSlides/notesSlide3.xml" Type="http://schemas.openxmlformats.org/officeDocument/2006/relationships/notesSlide"/><Relationship Id="rId4" Target="theme/theme1.xml" Type="http://schemas.openxmlformats.org/officeDocument/2006/relationships/theme"/><Relationship Id="rId40" Target="fonts/font40.fntdata" Type="http://schemas.openxmlformats.org/officeDocument/2006/relationships/font"/><Relationship Id="rId41" Target="notesSlides/notesSlide4.xml" Type="http://schemas.openxmlformats.org/officeDocument/2006/relationships/notesSlide"/><Relationship Id="rId42" Target="notesSlides/notesSlide5.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Je vais vous présenter les neuf éléments clés du Business Model Canvas de notre projet, qui nous aideront à comprendre notre stratégie et comment nous apporterons de la valeur à nos utilisateurs.</a:t>
            </a:r>
          </a:p>
          <a:p>
            <a:r>
              <a:rPr lang="en-US"/>
              <a:t/>
            </a:r>
          </a:p>
          <a:p>
            <a:r>
              <a:rPr lang="en-US"/>
              <a:t>1. Segments de clients :</a:t>
            </a:r>
          </a:p>
          <a:p>
            <a:r>
              <a:rPr lang="en-US"/>
              <a:t>Nous ciblons les particuliers à la recherche de pharmacies et les plateformes de téléconsultation (comme Doctolib, Medadom), qui faciliteront l’envoi des prescriptions aux pharmacies.</a:t>
            </a:r>
          </a:p>
          <a:p>
            <a:r>
              <a:rPr lang="en-US"/>
              <a:t/>
            </a:r>
          </a:p>
          <a:p>
            <a:r>
              <a:rPr lang="en-US"/>
              <a:t>2. Propositions de valeur :</a:t>
            </a:r>
          </a:p>
          <a:p>
            <a:r>
              <a:rPr lang="en-US"/>
              <a:t>Notre application permet de trouver rapidement une pharmacie ouverte, et de vérifier la disponibilité des médicaments en temps réel. Elle simplifie aussi la liaison entre les plateformes de téléconsultation et les pharmacies.</a:t>
            </a:r>
          </a:p>
          <a:p>
            <a:r>
              <a:rPr lang="en-US"/>
              <a:t/>
            </a:r>
          </a:p>
          <a:p>
            <a:r>
              <a:rPr lang="en-US"/>
              <a:t>3. Canaux de distribution :</a:t>
            </a:r>
          </a:p>
          <a:p>
            <a:r>
              <a:rPr lang="en-US"/>
              <a:t>Nous utiliserons notre application mobile et notre site web, ainsi que des partenariats avec des plateformes de téléconsultations pour distribuer nos services.</a:t>
            </a:r>
          </a:p>
          <a:p>
            <a:r>
              <a:rPr lang="en-US"/>
              <a:t/>
            </a:r>
          </a:p>
          <a:p>
            <a:r>
              <a:rPr lang="en-US"/>
              <a:t>4. Relations avec les clients :</a:t>
            </a:r>
          </a:p>
          <a:p>
            <a:r>
              <a:rPr lang="en-US"/>
              <a:t>Nous proposerons un service client réactif et personnalisé via l’application pour aider les utilisateurs à naviguer et à recevoir des notifications pertinentes.</a:t>
            </a:r>
          </a:p>
          <a:p>
            <a:r>
              <a:rPr lang="en-US"/>
              <a:t/>
            </a:r>
          </a:p>
          <a:p>
            <a:r>
              <a:rPr lang="en-US"/>
              <a:t>5. Flux de revenus :</a:t>
            </a:r>
          </a:p>
          <a:p>
            <a:r>
              <a:rPr lang="en-US"/>
              <a:t>Nos revenus proviendront de commissions sur les transactions, d’abonnements premium pour les pharmacies, et de partenariats avec des plateformes de téléconsultation.</a:t>
            </a:r>
          </a:p>
          <a:p>
            <a:r>
              <a:rPr lang="en-US"/>
              <a:t/>
            </a:r>
          </a:p>
          <a:p>
            <a:r>
              <a:rPr lang="en-US"/>
              <a:t>6. Ressources clés :</a:t>
            </a:r>
          </a:p>
          <a:p>
            <a:r>
              <a:rPr lang="en-US"/>
              <a:t>Nos ressources incluent notre équipe de développement, nos partenariats avec les pharmacies et les plateformes de téléconsultation, ainsi que la technologie de géolocalisation.</a:t>
            </a:r>
          </a:p>
          <a:p>
            <a:r>
              <a:rPr lang="en-US"/>
              <a:t/>
            </a:r>
          </a:p>
          <a:p>
            <a:r>
              <a:rPr lang="en-US"/>
              <a:t>7. Activités clés :</a:t>
            </a:r>
          </a:p>
          <a:p>
            <a:r>
              <a:rPr lang="en-US"/>
              <a:t>Les principales activités incluent le développement de l’application, la gestion des partenariats et le marketing digital pour attirer de nouveaux utilisateurs.</a:t>
            </a:r>
          </a:p>
          <a:p>
            <a:r>
              <a:rPr lang="en-US"/>
              <a:t/>
            </a:r>
          </a:p>
          <a:p>
            <a:r>
              <a:rPr lang="en-US"/>
              <a:t>8. Partenaires clés :</a:t>
            </a:r>
          </a:p>
          <a:p>
            <a:r>
              <a:rPr lang="en-US"/>
              <a:t>Nous collaborons avec les pharmacies, les plateformes de téléconsultation et des partenaires technologiques pour soutenir notre infrastructure.</a:t>
            </a:r>
          </a:p>
          <a:p>
            <a:r>
              <a:rPr lang="en-US"/>
              <a:t/>
            </a:r>
          </a:p>
          <a:p>
            <a:r>
              <a:rPr lang="en-US"/>
              <a:t>9. Structure des coûts :</a:t>
            </a:r>
          </a:p>
          <a:p>
            <a:r>
              <a:rPr lang="en-US"/>
              <a:t>Nos coûts sont principalement liés au développement de la plateforme, à sa maintenance, et aux dépenses en marketing et en acquisition d’utilisateurs.</a:t>
            </a:r>
          </a:p>
          <a:p>
            <a:r>
              <a:rPr lang="en-US"/>
              <a:t/>
            </a:r>
          </a:p>
          <a:p>
            <a:r>
              <a:rPr lang="en-US"/>
              <a:t>Conclusion :</a:t>
            </a:r>
          </a:p>
          <a:p>
            <a:r>
              <a:rPr lang="en-US"/>
              <a:t>En résumé, notre modèle d'affaires est bien structuré, aligné avec nos objectifs, et conçu pour fournir un service essentiel aux utilisateurs tout en garantissant une croissance durable pour Pharmacie Finder.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Nous avons choisi le statut de Société à Responsabilité Limitée (SARL) pour Pharmacie Finder. Ce statut limite la responsabilité des associés à leurs apports, protégeant ainsi leurs biens personnels en cas de difficulté financière. Il offre également une grande flexibilité en termes de gestion, sans exiger de capital minimum, ce qui facilite le démarrage de l’entreprise.</a:t>
            </a:r>
          </a:p>
          <a:p>
            <a:r>
              <a:rPr lang="en-US"/>
              <a:t/>
            </a:r>
          </a:p>
          <a:p>
            <a:r>
              <a:rPr lang="en-US"/>
              <a:t>De plus, la SARL permet des avantages fiscaux, notamment la déduction des rémunérations des dirigeants, tout en offrant la possibilité d’accueillir jusqu’à 50 associés, ce qui est idéal pour une potentielle croissance future.</a:t>
            </a:r>
          </a:p>
          <a:p>
            <a:r>
              <a:rPr lang="en-US"/>
              <a:t/>
            </a:r>
          </a:p>
          <a:p>
            <a:r>
              <a:rPr lang="en-US"/>
              <a:t>En résumé, la SARL est le choix optimal pour notre entreprise, garantissant protection, flexibilité et possibilités d'évolution.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somme, DOMICONFORT est bien positionné pour répondre aux besoins du marché, offrir des services de qualité, tout en assurant une gestion financière </a:t>
            </a:r>
          </a:p>
          <a:p>
            <a:r>
              <a:rPr lang="en-US"/>
              <a:t>persistante. Nous sommes convaincus que ce projet apportera une contribution significative au secteur des services à domicile et offrira une meilleur  expérience  à nos utilisateurs.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Nous vous remercions de votre attention et sommes ouverts à toutes vos questions.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9.jpe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png" Type="http://schemas.openxmlformats.org/officeDocument/2006/relationships/image"/><Relationship Id="rId4"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3.pn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1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9.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3.png" Type="http://schemas.openxmlformats.org/officeDocument/2006/relationships/image"/><Relationship Id="rId9"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2" Target="../notesSlides/notesSlide2.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183688" y="7576502"/>
            <a:ext cx="6059445" cy="605944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3292229">
            <a:off x="16444955" y="7174063"/>
            <a:ext cx="1819191" cy="3741288"/>
          </a:xfrm>
          <a:custGeom>
            <a:avLst/>
            <a:gdLst/>
            <a:ahLst/>
            <a:cxnLst/>
            <a:rect r="r" b="b" t="t" l="l"/>
            <a:pathLst>
              <a:path h="3741288" w="1819191">
                <a:moveTo>
                  <a:pt x="0" y="0"/>
                </a:moveTo>
                <a:lnTo>
                  <a:pt x="1819190" y="0"/>
                </a:lnTo>
                <a:lnTo>
                  <a:pt x="1819190" y="3741288"/>
                </a:lnTo>
                <a:lnTo>
                  <a:pt x="0" y="3741288"/>
                </a:lnTo>
                <a:lnTo>
                  <a:pt x="0" y="0"/>
                </a:lnTo>
                <a:close/>
              </a:path>
            </a:pathLst>
          </a:custGeom>
          <a:blipFill>
            <a:blip r:embed="rId2">
              <a:alphaModFix amt="53000"/>
              <a:extLst>
                <a:ext uri="{96DAC541-7B7A-43D3-8B79-37D633B846F1}">
                  <asvg:svgBlip xmlns:asvg="http://schemas.microsoft.com/office/drawing/2016/SVG/main" r:embed="rId3"/>
                </a:ext>
              </a:extLst>
            </a:blip>
            <a:stretch>
              <a:fillRect l="0" t="0" r="-204881" b="0"/>
            </a:stretch>
          </a:blipFill>
        </p:spPr>
      </p:sp>
      <p:grpSp>
        <p:nvGrpSpPr>
          <p:cNvPr name="Group 6" id="6"/>
          <p:cNvGrpSpPr/>
          <p:nvPr/>
        </p:nvGrpSpPr>
        <p:grpSpPr>
          <a:xfrm rot="0">
            <a:off x="2607680" y="3899084"/>
            <a:ext cx="12198237" cy="2291464"/>
            <a:chOff x="0" y="0"/>
            <a:chExt cx="3212705" cy="603513"/>
          </a:xfrm>
        </p:grpSpPr>
        <p:sp>
          <p:nvSpPr>
            <p:cNvPr name="Freeform 7" id="7"/>
            <p:cNvSpPr/>
            <p:nvPr/>
          </p:nvSpPr>
          <p:spPr>
            <a:xfrm flipH="false" flipV="false" rot="0">
              <a:off x="0" y="0"/>
              <a:ext cx="3212704" cy="603513"/>
            </a:xfrm>
            <a:custGeom>
              <a:avLst/>
              <a:gdLst/>
              <a:ahLst/>
              <a:cxnLst/>
              <a:rect r="r" b="b" t="t" l="l"/>
              <a:pathLst>
                <a:path h="603513" w="3212704">
                  <a:moveTo>
                    <a:pt x="0" y="0"/>
                  </a:moveTo>
                  <a:lnTo>
                    <a:pt x="3212704" y="0"/>
                  </a:lnTo>
                  <a:lnTo>
                    <a:pt x="3212704" y="603513"/>
                  </a:lnTo>
                  <a:lnTo>
                    <a:pt x="0" y="603513"/>
                  </a:lnTo>
                  <a:close/>
                </a:path>
              </a:pathLst>
            </a:custGeom>
            <a:solidFill>
              <a:srgbClr val="FFFEFE"/>
            </a:solidFill>
          </p:spPr>
        </p:sp>
        <p:sp>
          <p:nvSpPr>
            <p:cNvPr name="TextBox 8" id="8"/>
            <p:cNvSpPr txBox="true"/>
            <p:nvPr/>
          </p:nvSpPr>
          <p:spPr>
            <a:xfrm>
              <a:off x="0" y="-28575"/>
              <a:ext cx="3212705" cy="632088"/>
            </a:xfrm>
            <a:prstGeom prst="rect">
              <a:avLst/>
            </a:prstGeom>
          </p:spPr>
          <p:txBody>
            <a:bodyPr anchor="ctr" rtlCol="false" tIns="50800" lIns="50800" bIns="50800" rIns="50800"/>
            <a:lstStyle/>
            <a:p>
              <a:pPr algn="ctr">
                <a:lnSpc>
                  <a:spcPts val="2380"/>
                </a:lnSpc>
              </a:pPr>
            </a:p>
          </p:txBody>
        </p:sp>
      </p:grpSp>
      <p:grpSp>
        <p:nvGrpSpPr>
          <p:cNvPr name="Group 9" id="9"/>
          <p:cNvGrpSpPr/>
          <p:nvPr/>
        </p:nvGrpSpPr>
        <p:grpSpPr>
          <a:xfrm rot="0">
            <a:off x="-9660833" y="0"/>
            <a:ext cx="10994424" cy="1099442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56A881"/>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455280" y="3535323"/>
            <a:ext cx="11159517" cy="1137077"/>
          </a:xfrm>
          <a:prstGeom prst="rect">
            <a:avLst/>
          </a:prstGeom>
        </p:spPr>
        <p:txBody>
          <a:bodyPr anchor="t" rtlCol="false" tIns="0" lIns="0" bIns="0" rIns="0">
            <a:spAutoFit/>
          </a:bodyPr>
          <a:lstStyle/>
          <a:p>
            <a:pPr algn="ctr">
              <a:lnSpc>
                <a:spcPts val="9251"/>
              </a:lnSpc>
              <a:spcBef>
                <a:spcPct val="0"/>
              </a:spcBef>
            </a:pPr>
            <a:r>
              <a:rPr lang="en-US" sz="6608" spc="925">
                <a:solidFill>
                  <a:srgbClr val="191919"/>
                </a:solidFill>
                <a:latin typeface="Sunday"/>
                <a:ea typeface="Sunday"/>
                <a:cs typeface="Sunday"/>
                <a:sym typeface="Sunday"/>
              </a:rPr>
              <a:t>PharmacieFinder</a:t>
            </a:r>
          </a:p>
        </p:txBody>
      </p:sp>
      <p:grpSp>
        <p:nvGrpSpPr>
          <p:cNvPr name="Group 13" id="13"/>
          <p:cNvGrpSpPr/>
          <p:nvPr/>
        </p:nvGrpSpPr>
        <p:grpSpPr>
          <a:xfrm rot="0">
            <a:off x="-8079168" y="0"/>
            <a:ext cx="10994424" cy="1099442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6A881">
                  <a:alpha val="11765"/>
                </a:srgbClr>
              </a:solidFill>
              <a:prstDash val="solid"/>
              <a:miter/>
            </a:ln>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3094049" y="3141807"/>
            <a:ext cx="1982915" cy="2430670"/>
          </a:xfrm>
          <a:custGeom>
            <a:avLst/>
            <a:gdLst/>
            <a:ahLst/>
            <a:cxnLst/>
            <a:rect r="r" b="b" t="t" l="l"/>
            <a:pathLst>
              <a:path h="2430670" w="1982915">
                <a:moveTo>
                  <a:pt x="0" y="0"/>
                </a:moveTo>
                <a:lnTo>
                  <a:pt x="1982915" y="0"/>
                </a:lnTo>
                <a:lnTo>
                  <a:pt x="1982915" y="2430669"/>
                </a:lnTo>
                <a:lnTo>
                  <a:pt x="0" y="2430669"/>
                </a:lnTo>
                <a:lnTo>
                  <a:pt x="0" y="0"/>
                </a:lnTo>
                <a:close/>
              </a:path>
            </a:pathLst>
          </a:custGeom>
          <a:blipFill>
            <a:blip r:embed="rId4"/>
            <a:stretch>
              <a:fillRect l="0" t="0" r="0" b="0"/>
            </a:stretch>
          </a:blipFill>
        </p:spPr>
      </p:sp>
      <p:sp>
        <p:nvSpPr>
          <p:cNvPr name="Freeform 17" id="17"/>
          <p:cNvSpPr/>
          <p:nvPr/>
        </p:nvSpPr>
        <p:spPr>
          <a:xfrm flipH="false" flipV="false" rot="0">
            <a:off x="1774892" y="72419"/>
            <a:ext cx="15294254" cy="1682832"/>
          </a:xfrm>
          <a:custGeom>
            <a:avLst/>
            <a:gdLst/>
            <a:ahLst/>
            <a:cxnLst/>
            <a:rect r="r" b="b" t="t" l="l"/>
            <a:pathLst>
              <a:path h="1682832" w="15294254">
                <a:moveTo>
                  <a:pt x="0" y="0"/>
                </a:moveTo>
                <a:lnTo>
                  <a:pt x="15294253" y="0"/>
                </a:lnTo>
                <a:lnTo>
                  <a:pt x="15294253" y="1682832"/>
                </a:lnTo>
                <a:lnTo>
                  <a:pt x="0" y="1682832"/>
                </a:lnTo>
                <a:lnTo>
                  <a:pt x="0" y="0"/>
                </a:lnTo>
                <a:close/>
              </a:path>
            </a:pathLst>
          </a:custGeom>
          <a:blipFill>
            <a:blip r:embed="rId5"/>
            <a:stretch>
              <a:fillRect l="0" t="-14557" r="0" b="-71"/>
            </a:stretch>
          </a:blipFill>
        </p:spPr>
      </p:sp>
      <p:grpSp>
        <p:nvGrpSpPr>
          <p:cNvPr name="Group 18" id="18"/>
          <p:cNvGrpSpPr/>
          <p:nvPr/>
        </p:nvGrpSpPr>
        <p:grpSpPr>
          <a:xfrm rot="0">
            <a:off x="11908350" y="-7325751"/>
            <a:ext cx="10994424" cy="1099442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6A881">
                  <a:alpha val="11765"/>
                </a:srgbClr>
              </a:solidFill>
              <a:prstDash val="solid"/>
              <a:miter/>
            </a:ln>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954215" y="4164583"/>
            <a:ext cx="1982915" cy="2430670"/>
          </a:xfrm>
          <a:custGeom>
            <a:avLst/>
            <a:gdLst/>
            <a:ahLst/>
            <a:cxnLst/>
            <a:rect r="r" b="b" t="t" l="l"/>
            <a:pathLst>
              <a:path h="2430670" w="1982915">
                <a:moveTo>
                  <a:pt x="0" y="0"/>
                </a:moveTo>
                <a:lnTo>
                  <a:pt x="1982915" y="0"/>
                </a:lnTo>
                <a:lnTo>
                  <a:pt x="1982915" y="2430670"/>
                </a:lnTo>
                <a:lnTo>
                  <a:pt x="0" y="2430670"/>
                </a:lnTo>
                <a:lnTo>
                  <a:pt x="0" y="0"/>
                </a:lnTo>
                <a:close/>
              </a:path>
            </a:pathLst>
          </a:custGeom>
          <a:blipFill>
            <a:blip r:embed="rId4">
              <a:alphaModFix amt="7999"/>
            </a:blip>
            <a:stretch>
              <a:fillRect l="0" t="0" r="0" b="0"/>
            </a:stretch>
          </a:blipFill>
        </p:spPr>
      </p:sp>
      <p:sp>
        <p:nvSpPr>
          <p:cNvPr name="Freeform 22" id="22"/>
          <p:cNvSpPr/>
          <p:nvPr/>
        </p:nvSpPr>
        <p:spPr>
          <a:xfrm flipH="false" flipV="false" rot="0">
            <a:off x="13114124" y="9390889"/>
            <a:ext cx="2545689" cy="2430670"/>
          </a:xfrm>
          <a:custGeom>
            <a:avLst/>
            <a:gdLst/>
            <a:ahLst/>
            <a:cxnLst/>
            <a:rect r="r" b="b" t="t" l="l"/>
            <a:pathLst>
              <a:path h="2430670" w="2545689">
                <a:moveTo>
                  <a:pt x="0" y="0"/>
                </a:moveTo>
                <a:lnTo>
                  <a:pt x="2545689" y="0"/>
                </a:lnTo>
                <a:lnTo>
                  <a:pt x="2545689" y="2430670"/>
                </a:lnTo>
                <a:lnTo>
                  <a:pt x="0" y="2430670"/>
                </a:lnTo>
                <a:lnTo>
                  <a:pt x="0" y="0"/>
                </a:lnTo>
                <a:close/>
              </a:path>
            </a:pathLst>
          </a:custGeom>
          <a:blipFill>
            <a:blip r:embed="rId4">
              <a:alphaModFix amt="8999"/>
            </a:blip>
            <a:stretch>
              <a:fillRect l="0" t="-14190" r="0" b="-14190"/>
            </a:stretch>
          </a:blipFill>
        </p:spPr>
      </p:sp>
      <p:sp>
        <p:nvSpPr>
          <p:cNvPr name="TextBox 23" id="23"/>
          <p:cNvSpPr txBox="true"/>
          <p:nvPr/>
        </p:nvSpPr>
        <p:spPr>
          <a:xfrm rot="0">
            <a:off x="4742681" y="5392437"/>
            <a:ext cx="11885987" cy="936586"/>
          </a:xfrm>
          <a:prstGeom prst="rect">
            <a:avLst/>
          </a:prstGeom>
        </p:spPr>
        <p:txBody>
          <a:bodyPr anchor="t" rtlCol="false" tIns="0" lIns="0" bIns="0" rIns="0">
            <a:spAutoFit/>
          </a:bodyPr>
          <a:lstStyle/>
          <a:p>
            <a:pPr algn="ctr">
              <a:lnSpc>
                <a:spcPts val="7702"/>
              </a:lnSpc>
              <a:spcBef>
                <a:spcPct val="0"/>
              </a:spcBef>
            </a:pPr>
            <a:r>
              <a:rPr lang="en-US" sz="5501" spc="308">
                <a:solidFill>
                  <a:srgbClr val="191919"/>
                </a:solidFill>
                <a:latin typeface="Lemon Tuesday"/>
                <a:ea typeface="Lemon Tuesday"/>
                <a:cs typeface="Lemon Tuesday"/>
                <a:sym typeface="Lemon Tuesday"/>
              </a:rPr>
              <a:t>Cherchez moins, Vivez mieux !</a:t>
            </a:r>
          </a:p>
        </p:txBody>
      </p:sp>
      <p:sp>
        <p:nvSpPr>
          <p:cNvPr name="TextBox 24" id="24"/>
          <p:cNvSpPr txBox="true"/>
          <p:nvPr/>
        </p:nvSpPr>
        <p:spPr>
          <a:xfrm rot="0">
            <a:off x="6346519" y="9900225"/>
            <a:ext cx="6151000" cy="368300"/>
          </a:xfrm>
          <a:prstGeom prst="rect">
            <a:avLst/>
          </a:prstGeom>
        </p:spPr>
        <p:txBody>
          <a:bodyPr anchor="t" rtlCol="false" tIns="0" lIns="0" bIns="0" rIns="0">
            <a:spAutoFit/>
          </a:bodyPr>
          <a:lstStyle/>
          <a:p>
            <a:pPr algn="ctr">
              <a:lnSpc>
                <a:spcPts val="2800"/>
              </a:lnSpc>
              <a:spcBef>
                <a:spcPct val="0"/>
              </a:spcBef>
            </a:pPr>
            <a:r>
              <a:rPr lang="en-US" sz="2000" spc="1224">
                <a:solidFill>
                  <a:srgbClr val="191919"/>
                </a:solidFill>
                <a:latin typeface="Poppins"/>
                <a:ea typeface="Poppins"/>
                <a:cs typeface="Poppins"/>
                <a:sym typeface="Poppins"/>
              </a:rPr>
              <a:t>2024/2025</a:t>
            </a:r>
          </a:p>
        </p:txBody>
      </p:sp>
      <p:sp>
        <p:nvSpPr>
          <p:cNvPr name="TextBox 25" id="25"/>
          <p:cNvSpPr txBox="true"/>
          <p:nvPr/>
        </p:nvSpPr>
        <p:spPr>
          <a:xfrm rot="0">
            <a:off x="3201006" y="8043524"/>
            <a:ext cx="11885987" cy="929601"/>
          </a:xfrm>
          <a:prstGeom prst="rect">
            <a:avLst/>
          </a:prstGeom>
        </p:spPr>
        <p:txBody>
          <a:bodyPr anchor="t" rtlCol="false" tIns="0" lIns="0" bIns="0" rIns="0">
            <a:spAutoFit/>
          </a:bodyPr>
          <a:lstStyle/>
          <a:p>
            <a:pPr algn="ctr">
              <a:lnSpc>
                <a:spcPts val="7562"/>
              </a:lnSpc>
              <a:spcBef>
                <a:spcPct val="0"/>
              </a:spcBef>
            </a:pPr>
          </a:p>
        </p:txBody>
      </p:sp>
      <p:sp>
        <p:nvSpPr>
          <p:cNvPr name="TextBox 26" id="26"/>
          <p:cNvSpPr txBox="true"/>
          <p:nvPr/>
        </p:nvSpPr>
        <p:spPr>
          <a:xfrm rot="0">
            <a:off x="2138378" y="7528877"/>
            <a:ext cx="7283641" cy="2489794"/>
          </a:xfrm>
          <a:prstGeom prst="rect">
            <a:avLst/>
          </a:prstGeom>
        </p:spPr>
        <p:txBody>
          <a:bodyPr anchor="t" rtlCol="false" tIns="0" lIns="0" bIns="0" rIns="0">
            <a:spAutoFit/>
          </a:bodyPr>
          <a:lstStyle/>
          <a:p>
            <a:pPr algn="ctr">
              <a:lnSpc>
                <a:spcPts val="3502"/>
              </a:lnSpc>
            </a:pPr>
            <a:r>
              <a:rPr lang="en-US" b="true" sz="2501" spc="140">
                <a:solidFill>
                  <a:srgbClr val="191919"/>
                </a:solidFill>
                <a:latin typeface="Gotham Bold"/>
                <a:ea typeface="Gotham Bold"/>
                <a:cs typeface="Gotham Bold"/>
                <a:sym typeface="Gotham Bold"/>
              </a:rPr>
              <a:t> </a:t>
            </a:r>
            <a:r>
              <a:rPr lang="en-US" b="true" sz="2501" spc="140" u="sng">
                <a:solidFill>
                  <a:srgbClr val="191919"/>
                </a:solidFill>
                <a:latin typeface="Gotham Bold"/>
                <a:ea typeface="Gotham Bold"/>
                <a:cs typeface="Gotham Bold"/>
                <a:sym typeface="Gotham Bold"/>
              </a:rPr>
              <a:t>Présenté par :</a:t>
            </a:r>
          </a:p>
          <a:p>
            <a:pPr algn="ctr">
              <a:lnSpc>
                <a:spcPts val="2802"/>
              </a:lnSpc>
            </a:pPr>
          </a:p>
          <a:p>
            <a:pPr algn="l" marL="432147" indent="-216074" lvl="1">
              <a:lnSpc>
                <a:spcPts val="2802"/>
              </a:lnSpc>
              <a:buFont typeface="Arial"/>
              <a:buChar char="•"/>
            </a:pPr>
            <a:r>
              <a:rPr lang="en-US" sz="2001" spc="112">
                <a:solidFill>
                  <a:srgbClr val="191919"/>
                </a:solidFill>
                <a:latin typeface="Gotham"/>
                <a:ea typeface="Gotham"/>
                <a:cs typeface="Gotham"/>
                <a:sym typeface="Gotham"/>
              </a:rPr>
              <a:t>EL ARGOUBI El Mehdi</a:t>
            </a:r>
          </a:p>
          <a:p>
            <a:pPr algn="l" marL="432147" indent="-216074" lvl="1">
              <a:lnSpc>
                <a:spcPts val="2802"/>
              </a:lnSpc>
              <a:buFont typeface="Arial"/>
              <a:buChar char="•"/>
            </a:pPr>
            <a:r>
              <a:rPr lang="en-US" sz="2001" spc="112">
                <a:solidFill>
                  <a:srgbClr val="191919"/>
                </a:solidFill>
                <a:latin typeface="Gotham"/>
                <a:ea typeface="Gotham"/>
                <a:cs typeface="Gotham"/>
                <a:sym typeface="Gotham"/>
              </a:rPr>
              <a:t>LAHOUIR Mehdi</a:t>
            </a:r>
          </a:p>
          <a:p>
            <a:pPr algn="l" marL="432147" indent="-216074" lvl="1">
              <a:lnSpc>
                <a:spcPts val="2802"/>
              </a:lnSpc>
              <a:buFont typeface="Arial"/>
              <a:buChar char="•"/>
            </a:pPr>
            <a:r>
              <a:rPr lang="en-US" sz="2001" spc="112">
                <a:solidFill>
                  <a:srgbClr val="191919"/>
                </a:solidFill>
                <a:latin typeface="Gotham"/>
                <a:ea typeface="Gotham"/>
                <a:cs typeface="Gotham"/>
                <a:sym typeface="Gotham"/>
              </a:rPr>
              <a:t>BOUACHRINE Ahmed Reda</a:t>
            </a:r>
          </a:p>
          <a:p>
            <a:pPr algn="l" marL="432147" indent="-216074" lvl="1">
              <a:lnSpc>
                <a:spcPts val="2802"/>
              </a:lnSpc>
              <a:buFont typeface="Arial"/>
              <a:buChar char="•"/>
            </a:pPr>
            <a:r>
              <a:rPr lang="en-US" sz="2001" spc="112">
                <a:solidFill>
                  <a:srgbClr val="191919"/>
                </a:solidFill>
                <a:latin typeface="Gotham"/>
                <a:ea typeface="Gotham"/>
                <a:cs typeface="Gotham"/>
                <a:sym typeface="Gotham"/>
              </a:rPr>
              <a:t>OURRAD Nouhaila</a:t>
            </a:r>
          </a:p>
          <a:p>
            <a:pPr algn="l">
              <a:lnSpc>
                <a:spcPts val="2382"/>
              </a:lnSpc>
            </a:pPr>
          </a:p>
        </p:txBody>
      </p:sp>
      <p:sp>
        <p:nvSpPr>
          <p:cNvPr name="TextBox 27" id="27"/>
          <p:cNvSpPr txBox="true"/>
          <p:nvPr/>
        </p:nvSpPr>
        <p:spPr>
          <a:xfrm rot="0">
            <a:off x="6407021" y="7855525"/>
            <a:ext cx="4904448" cy="2111375"/>
          </a:xfrm>
          <a:prstGeom prst="rect">
            <a:avLst/>
          </a:prstGeom>
        </p:spPr>
        <p:txBody>
          <a:bodyPr anchor="t" rtlCol="false" tIns="0" lIns="0" bIns="0" rIns="0">
            <a:spAutoFit/>
          </a:bodyPr>
          <a:lstStyle/>
          <a:p>
            <a:pPr algn="ctr">
              <a:lnSpc>
                <a:spcPts val="2800"/>
              </a:lnSpc>
            </a:pPr>
          </a:p>
          <a:p>
            <a:pPr algn="l" marL="431801" indent="-215900" lvl="1">
              <a:lnSpc>
                <a:spcPts val="2800"/>
              </a:lnSpc>
              <a:buFont typeface="Arial"/>
              <a:buChar char="•"/>
            </a:pPr>
            <a:r>
              <a:rPr lang="en-US" sz="2000" spc="112">
                <a:solidFill>
                  <a:srgbClr val="191919"/>
                </a:solidFill>
                <a:latin typeface="Gotham"/>
                <a:ea typeface="Gotham"/>
                <a:cs typeface="Gotham"/>
                <a:sym typeface="Gotham"/>
              </a:rPr>
              <a:t>NAJAM Hajar</a:t>
            </a:r>
          </a:p>
          <a:p>
            <a:pPr algn="l" marL="431801" indent="-215900" lvl="1">
              <a:lnSpc>
                <a:spcPts val="2800"/>
              </a:lnSpc>
              <a:buFont typeface="Arial"/>
              <a:buChar char="•"/>
            </a:pPr>
            <a:r>
              <a:rPr lang="en-US" sz="2000" spc="112">
                <a:solidFill>
                  <a:srgbClr val="191919"/>
                </a:solidFill>
                <a:latin typeface="Gotham"/>
                <a:ea typeface="Gotham"/>
                <a:cs typeface="Gotham"/>
                <a:sym typeface="Gotham"/>
              </a:rPr>
              <a:t>BAALI LLina</a:t>
            </a:r>
          </a:p>
          <a:p>
            <a:pPr algn="l" marL="431801" indent="-215900" lvl="1">
              <a:lnSpc>
                <a:spcPts val="2800"/>
              </a:lnSpc>
              <a:buFont typeface="Arial"/>
              <a:buChar char="•"/>
            </a:pPr>
            <a:r>
              <a:rPr lang="en-US" sz="2000" spc="112">
                <a:solidFill>
                  <a:srgbClr val="191919"/>
                </a:solidFill>
                <a:latin typeface="Gotham"/>
                <a:ea typeface="Gotham"/>
                <a:cs typeface="Gotham"/>
                <a:sym typeface="Gotham"/>
              </a:rPr>
              <a:t>HAMMOUCHE Imane</a:t>
            </a:r>
          </a:p>
          <a:p>
            <a:pPr algn="l" marL="431801" indent="-215900" lvl="1">
              <a:lnSpc>
                <a:spcPts val="2800"/>
              </a:lnSpc>
              <a:buFont typeface="Arial"/>
              <a:buChar char="•"/>
            </a:pPr>
            <a:r>
              <a:rPr lang="en-US" sz="2000" spc="112">
                <a:solidFill>
                  <a:srgbClr val="191919"/>
                </a:solidFill>
                <a:latin typeface="Gotham"/>
                <a:ea typeface="Gotham"/>
                <a:cs typeface="Gotham"/>
                <a:sym typeface="Gotham"/>
              </a:rPr>
              <a:t>BENTABET Soumia</a:t>
            </a:r>
          </a:p>
          <a:p>
            <a:pPr algn="l">
              <a:lnSpc>
                <a:spcPts val="2800"/>
              </a:lnSpc>
            </a:pPr>
          </a:p>
        </p:txBody>
      </p:sp>
      <p:sp>
        <p:nvSpPr>
          <p:cNvPr name="TextBox 28" id="28"/>
          <p:cNvSpPr txBox="true"/>
          <p:nvPr/>
        </p:nvSpPr>
        <p:spPr>
          <a:xfrm rot="0">
            <a:off x="11643156" y="7540606"/>
            <a:ext cx="3943282" cy="1432519"/>
          </a:xfrm>
          <a:prstGeom prst="rect">
            <a:avLst/>
          </a:prstGeom>
        </p:spPr>
        <p:txBody>
          <a:bodyPr anchor="t" rtlCol="false" tIns="0" lIns="0" bIns="0" rIns="0">
            <a:spAutoFit/>
          </a:bodyPr>
          <a:lstStyle/>
          <a:p>
            <a:pPr algn="ctr">
              <a:lnSpc>
                <a:spcPts val="3502"/>
              </a:lnSpc>
            </a:pPr>
            <a:r>
              <a:rPr lang="en-US" b="true" sz="2501" spc="140">
                <a:solidFill>
                  <a:srgbClr val="191919"/>
                </a:solidFill>
                <a:latin typeface="Gotham Bold"/>
                <a:ea typeface="Gotham Bold"/>
                <a:cs typeface="Gotham Bold"/>
                <a:sym typeface="Gotham Bold"/>
              </a:rPr>
              <a:t>    </a:t>
            </a:r>
            <a:r>
              <a:rPr lang="en-US" b="true" sz="2501" spc="140" u="sng">
                <a:solidFill>
                  <a:srgbClr val="191919"/>
                </a:solidFill>
                <a:latin typeface="Gotham Bold"/>
                <a:ea typeface="Gotham Bold"/>
                <a:cs typeface="Gotham Bold"/>
                <a:sym typeface="Gotham Bold"/>
              </a:rPr>
              <a:t> Encadré par :</a:t>
            </a:r>
          </a:p>
          <a:p>
            <a:pPr algn="ctr">
              <a:lnSpc>
                <a:spcPts val="2802"/>
              </a:lnSpc>
            </a:pPr>
          </a:p>
          <a:p>
            <a:pPr algn="l" marL="432147" indent="-216074" lvl="1">
              <a:lnSpc>
                <a:spcPts val="2802"/>
              </a:lnSpc>
              <a:buFont typeface="Arial"/>
              <a:buChar char="•"/>
            </a:pPr>
            <a:r>
              <a:rPr lang="en-US" sz="2001" spc="112">
                <a:solidFill>
                  <a:srgbClr val="191919"/>
                </a:solidFill>
                <a:latin typeface="Gotham"/>
                <a:ea typeface="Gotham"/>
                <a:cs typeface="Gotham"/>
                <a:sym typeface="Gotham"/>
              </a:rPr>
              <a:t>PR. GIROIRE Vicent</a:t>
            </a:r>
          </a:p>
          <a:p>
            <a:pPr algn="l">
              <a:lnSpc>
                <a:spcPts val="2382"/>
              </a:lnSpc>
            </a:pPr>
          </a:p>
        </p:txBody>
      </p:sp>
      <p:sp>
        <p:nvSpPr>
          <p:cNvPr name="Freeform 29" id="29"/>
          <p:cNvSpPr/>
          <p:nvPr/>
        </p:nvSpPr>
        <p:spPr>
          <a:xfrm flipH="false" flipV="false" rot="0">
            <a:off x="17259300" y="-186635"/>
            <a:ext cx="1982915" cy="2430670"/>
          </a:xfrm>
          <a:custGeom>
            <a:avLst/>
            <a:gdLst/>
            <a:ahLst/>
            <a:cxnLst/>
            <a:rect r="r" b="b" t="t" l="l"/>
            <a:pathLst>
              <a:path h="2430670" w="1982915">
                <a:moveTo>
                  <a:pt x="0" y="0"/>
                </a:moveTo>
                <a:lnTo>
                  <a:pt x="1982915" y="0"/>
                </a:lnTo>
                <a:lnTo>
                  <a:pt x="1982915" y="2430670"/>
                </a:lnTo>
                <a:lnTo>
                  <a:pt x="0" y="2430670"/>
                </a:lnTo>
                <a:lnTo>
                  <a:pt x="0" y="0"/>
                </a:lnTo>
                <a:close/>
              </a:path>
            </a:pathLst>
          </a:custGeom>
          <a:blipFill>
            <a:blip r:embed="rId4">
              <a:alphaModFix amt="7999"/>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3561643" y="4671168"/>
            <a:ext cx="11164714" cy="849415"/>
          </a:xfrm>
          <a:prstGeom prst="rect">
            <a:avLst/>
          </a:prstGeom>
        </p:spPr>
        <p:txBody>
          <a:bodyPr anchor="t" rtlCol="false" tIns="0" lIns="0" bIns="0" rIns="0">
            <a:spAutoFit/>
          </a:bodyPr>
          <a:lstStyle/>
          <a:p>
            <a:pPr algn="l">
              <a:lnSpc>
                <a:spcPts val="6929"/>
              </a:lnSpc>
              <a:spcBef>
                <a:spcPct val="0"/>
              </a:spcBef>
            </a:pPr>
            <a:r>
              <a:rPr lang="en-US" sz="4949">
                <a:solidFill>
                  <a:srgbClr val="AECBB0"/>
                </a:solidFill>
                <a:latin typeface="League Spartan"/>
                <a:ea typeface="League Spartan"/>
                <a:cs typeface="League Spartan"/>
                <a:sym typeface="League Spartan"/>
              </a:rPr>
              <a:t>ESTIMATION DU COÛT DU PROJET  </a:t>
            </a:r>
          </a:p>
        </p:txBody>
      </p:sp>
      <p:sp>
        <p:nvSpPr>
          <p:cNvPr name="TextBox 4" id="4"/>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9</a:t>
            </a:r>
          </a:p>
        </p:txBody>
      </p:sp>
      <p:sp>
        <p:nvSpPr>
          <p:cNvPr name="Freeform 5" id="5"/>
          <p:cNvSpPr/>
          <p:nvPr/>
        </p:nvSpPr>
        <p:spPr>
          <a:xfrm flipH="false" flipV="false" rot="0">
            <a:off x="4625780" y="9473760"/>
            <a:ext cx="2958536" cy="2824864"/>
          </a:xfrm>
          <a:custGeom>
            <a:avLst/>
            <a:gdLst/>
            <a:ahLst/>
            <a:cxnLst/>
            <a:rect r="r" b="b" t="t" l="l"/>
            <a:pathLst>
              <a:path h="2824864" w="2958536">
                <a:moveTo>
                  <a:pt x="0" y="0"/>
                </a:moveTo>
                <a:lnTo>
                  <a:pt x="2958536" y="0"/>
                </a:lnTo>
                <a:lnTo>
                  <a:pt x="2958536" y="2824863"/>
                </a:lnTo>
                <a:lnTo>
                  <a:pt x="0" y="2824863"/>
                </a:lnTo>
                <a:lnTo>
                  <a:pt x="0" y="0"/>
                </a:lnTo>
                <a:close/>
              </a:path>
            </a:pathLst>
          </a:custGeom>
          <a:blipFill>
            <a:blip r:embed="rId3">
              <a:alphaModFix amt="8999"/>
            </a:blip>
            <a:stretch>
              <a:fillRect l="0" t="-14190" r="0" b="-14190"/>
            </a:stretch>
          </a:blipFill>
        </p:spPr>
      </p:sp>
      <p:grpSp>
        <p:nvGrpSpPr>
          <p:cNvPr name="Group 6" id="6"/>
          <p:cNvGrpSpPr/>
          <p:nvPr/>
        </p:nvGrpSpPr>
        <p:grpSpPr>
          <a:xfrm rot="0">
            <a:off x="-8533351" y="-353712"/>
            <a:ext cx="10994424" cy="1099442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6A881">
                  <a:alpha val="11765"/>
                </a:srgbClr>
              </a:solidFill>
              <a:prstDash val="solid"/>
              <a:miter/>
            </a:ln>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9895612">
            <a:off x="524805" y="-1412432"/>
            <a:ext cx="2958536" cy="2824864"/>
          </a:xfrm>
          <a:custGeom>
            <a:avLst/>
            <a:gdLst/>
            <a:ahLst/>
            <a:cxnLst/>
            <a:rect r="r" b="b" t="t" l="l"/>
            <a:pathLst>
              <a:path h="2824864" w="2958536">
                <a:moveTo>
                  <a:pt x="0" y="0"/>
                </a:moveTo>
                <a:lnTo>
                  <a:pt x="2958535" y="0"/>
                </a:lnTo>
                <a:lnTo>
                  <a:pt x="2958535" y="2824864"/>
                </a:lnTo>
                <a:lnTo>
                  <a:pt x="0" y="2824864"/>
                </a:lnTo>
                <a:lnTo>
                  <a:pt x="0" y="0"/>
                </a:lnTo>
                <a:close/>
              </a:path>
            </a:pathLst>
          </a:custGeom>
          <a:blipFill>
            <a:blip r:embed="rId3">
              <a:alphaModFix amt="8999"/>
            </a:blip>
            <a:stretch>
              <a:fillRect l="0" t="-14190" r="0" b="-14190"/>
            </a:stretch>
          </a:blipFill>
        </p:spPr>
      </p:sp>
      <p:grpSp>
        <p:nvGrpSpPr>
          <p:cNvPr name="Group 10" id="10"/>
          <p:cNvGrpSpPr/>
          <p:nvPr/>
        </p:nvGrpSpPr>
        <p:grpSpPr>
          <a:xfrm rot="0">
            <a:off x="15831257" y="-6238799"/>
            <a:ext cx="14214475" cy="1421447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a:ln cap="sq">
              <a:no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3" id="13"/>
          <p:cNvSpPr/>
          <p:nvPr/>
        </p:nvSpPr>
        <p:spPr>
          <a:xfrm flipH="false" flipV="false" rot="-1252649">
            <a:off x="16858748" y="-674485"/>
            <a:ext cx="2858505" cy="5878708"/>
          </a:xfrm>
          <a:custGeom>
            <a:avLst/>
            <a:gdLst/>
            <a:ahLst/>
            <a:cxnLst/>
            <a:rect r="r" b="b" t="t" l="l"/>
            <a:pathLst>
              <a:path h="5878708" w="2858505">
                <a:moveTo>
                  <a:pt x="0" y="0"/>
                </a:moveTo>
                <a:lnTo>
                  <a:pt x="2858504" y="0"/>
                </a:lnTo>
                <a:lnTo>
                  <a:pt x="2858504" y="5878708"/>
                </a:lnTo>
                <a:lnTo>
                  <a:pt x="0" y="5878708"/>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204881" b="0"/>
            </a:stretch>
          </a:blipFill>
        </p:spPr>
      </p:sp>
      <p:sp>
        <p:nvSpPr>
          <p:cNvPr name="Freeform 14" id="14"/>
          <p:cNvSpPr/>
          <p:nvPr/>
        </p:nvSpPr>
        <p:spPr>
          <a:xfrm flipH="false" flipV="false" rot="3292229">
            <a:off x="16601062" y="7603116"/>
            <a:ext cx="1819191" cy="3741288"/>
          </a:xfrm>
          <a:custGeom>
            <a:avLst/>
            <a:gdLst/>
            <a:ahLst/>
            <a:cxnLst/>
            <a:rect r="r" b="b" t="t" l="l"/>
            <a:pathLst>
              <a:path h="3741288" w="1819191">
                <a:moveTo>
                  <a:pt x="0" y="0"/>
                </a:moveTo>
                <a:lnTo>
                  <a:pt x="1819191" y="0"/>
                </a:lnTo>
                <a:lnTo>
                  <a:pt x="1819191" y="3741288"/>
                </a:lnTo>
                <a:lnTo>
                  <a:pt x="0" y="3741288"/>
                </a:lnTo>
                <a:lnTo>
                  <a:pt x="0" y="0"/>
                </a:lnTo>
                <a:close/>
              </a:path>
            </a:pathLst>
          </a:custGeom>
          <a:blipFill>
            <a:blip r:embed="rId6">
              <a:alphaModFix amt="53000"/>
              <a:extLst>
                <a:ext uri="{96DAC541-7B7A-43D3-8B79-37D633B846F1}">
                  <asvg:svgBlip xmlns:asvg="http://schemas.microsoft.com/office/drawing/2016/SVG/main" r:embed="rId7"/>
                </a:ext>
              </a:extLst>
            </a:blip>
            <a:stretch>
              <a:fillRect l="0" t="0" r="-204881"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10</a:t>
            </a:r>
          </a:p>
        </p:txBody>
      </p:sp>
      <p:sp>
        <p:nvSpPr>
          <p:cNvPr name="Freeform 4" id="4"/>
          <p:cNvSpPr/>
          <p:nvPr/>
        </p:nvSpPr>
        <p:spPr>
          <a:xfrm flipH="false" flipV="false" rot="0">
            <a:off x="3953637" y="0"/>
            <a:ext cx="11468615" cy="10287000"/>
          </a:xfrm>
          <a:custGeom>
            <a:avLst/>
            <a:gdLst/>
            <a:ahLst/>
            <a:cxnLst/>
            <a:rect r="r" b="b" t="t" l="l"/>
            <a:pathLst>
              <a:path h="10287000" w="11468615">
                <a:moveTo>
                  <a:pt x="0" y="0"/>
                </a:moveTo>
                <a:lnTo>
                  <a:pt x="11468615" y="0"/>
                </a:lnTo>
                <a:lnTo>
                  <a:pt x="11468615" y="10287000"/>
                </a:lnTo>
                <a:lnTo>
                  <a:pt x="0" y="10287000"/>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4958139" y="2073298"/>
            <a:ext cx="8371722" cy="1185551"/>
          </a:xfrm>
          <a:prstGeom prst="rect">
            <a:avLst/>
          </a:prstGeom>
        </p:spPr>
        <p:txBody>
          <a:bodyPr anchor="t" rtlCol="false" tIns="0" lIns="0" bIns="0" rIns="0">
            <a:spAutoFit/>
          </a:bodyPr>
          <a:lstStyle/>
          <a:p>
            <a:pPr algn="l">
              <a:lnSpc>
                <a:spcPts val="9729"/>
              </a:lnSpc>
              <a:spcBef>
                <a:spcPct val="0"/>
              </a:spcBef>
            </a:pPr>
            <a:r>
              <a:rPr lang="en-US" sz="6949">
                <a:solidFill>
                  <a:srgbClr val="AECBB0"/>
                </a:solidFill>
                <a:latin typeface="League Spartan"/>
                <a:ea typeface="League Spartan"/>
                <a:cs typeface="League Spartan"/>
                <a:sym typeface="League Spartan"/>
              </a:rPr>
              <a:t>NOUS GAGNONS </a:t>
            </a:r>
          </a:p>
        </p:txBody>
      </p:sp>
      <p:sp>
        <p:nvSpPr>
          <p:cNvPr name="TextBox 4" id="4"/>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9</a:t>
            </a:r>
          </a:p>
        </p:txBody>
      </p:sp>
      <p:sp>
        <p:nvSpPr>
          <p:cNvPr name="Freeform 5" id="5"/>
          <p:cNvSpPr/>
          <p:nvPr/>
        </p:nvSpPr>
        <p:spPr>
          <a:xfrm flipH="false" flipV="false" rot="0">
            <a:off x="4625780" y="9473760"/>
            <a:ext cx="2958536" cy="2824864"/>
          </a:xfrm>
          <a:custGeom>
            <a:avLst/>
            <a:gdLst/>
            <a:ahLst/>
            <a:cxnLst/>
            <a:rect r="r" b="b" t="t" l="l"/>
            <a:pathLst>
              <a:path h="2824864" w="2958536">
                <a:moveTo>
                  <a:pt x="0" y="0"/>
                </a:moveTo>
                <a:lnTo>
                  <a:pt x="2958536" y="0"/>
                </a:lnTo>
                <a:lnTo>
                  <a:pt x="2958536" y="2824863"/>
                </a:lnTo>
                <a:lnTo>
                  <a:pt x="0" y="2824863"/>
                </a:lnTo>
                <a:lnTo>
                  <a:pt x="0" y="0"/>
                </a:lnTo>
                <a:close/>
              </a:path>
            </a:pathLst>
          </a:custGeom>
          <a:blipFill>
            <a:blip r:embed="rId3">
              <a:alphaModFix amt="8999"/>
            </a:blip>
            <a:stretch>
              <a:fillRect l="0" t="-14190" r="0" b="-14190"/>
            </a:stretch>
          </a:blipFill>
        </p:spPr>
      </p:sp>
      <p:grpSp>
        <p:nvGrpSpPr>
          <p:cNvPr name="Group 6" id="6"/>
          <p:cNvGrpSpPr/>
          <p:nvPr/>
        </p:nvGrpSpPr>
        <p:grpSpPr>
          <a:xfrm rot="0">
            <a:off x="-9228676" y="-353712"/>
            <a:ext cx="10994424" cy="1099442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6A881">
                  <a:alpha val="11765"/>
                </a:srgbClr>
              </a:solidFill>
              <a:prstDash val="solid"/>
              <a:miter/>
            </a:ln>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9895612">
            <a:off x="524805" y="-1412432"/>
            <a:ext cx="2958536" cy="2824864"/>
          </a:xfrm>
          <a:custGeom>
            <a:avLst/>
            <a:gdLst/>
            <a:ahLst/>
            <a:cxnLst/>
            <a:rect r="r" b="b" t="t" l="l"/>
            <a:pathLst>
              <a:path h="2824864" w="2958536">
                <a:moveTo>
                  <a:pt x="0" y="0"/>
                </a:moveTo>
                <a:lnTo>
                  <a:pt x="2958535" y="0"/>
                </a:lnTo>
                <a:lnTo>
                  <a:pt x="2958535" y="2824864"/>
                </a:lnTo>
                <a:lnTo>
                  <a:pt x="0" y="2824864"/>
                </a:lnTo>
                <a:lnTo>
                  <a:pt x="0" y="0"/>
                </a:lnTo>
                <a:close/>
              </a:path>
            </a:pathLst>
          </a:custGeom>
          <a:blipFill>
            <a:blip r:embed="rId3">
              <a:alphaModFix amt="8999"/>
            </a:blip>
            <a:stretch>
              <a:fillRect l="0" t="-14190" r="0" b="-14190"/>
            </a:stretch>
          </a:blipFill>
        </p:spPr>
      </p:sp>
      <p:grpSp>
        <p:nvGrpSpPr>
          <p:cNvPr name="Group 10" id="10"/>
          <p:cNvGrpSpPr/>
          <p:nvPr/>
        </p:nvGrpSpPr>
        <p:grpSpPr>
          <a:xfrm rot="0">
            <a:off x="15831257" y="-6238799"/>
            <a:ext cx="14214475" cy="1421447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a:ln cap="sq">
              <a:no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3" id="13"/>
          <p:cNvSpPr/>
          <p:nvPr/>
        </p:nvSpPr>
        <p:spPr>
          <a:xfrm flipH="false" flipV="false" rot="-1252649">
            <a:off x="16858748" y="-732706"/>
            <a:ext cx="2858505" cy="5878708"/>
          </a:xfrm>
          <a:custGeom>
            <a:avLst/>
            <a:gdLst/>
            <a:ahLst/>
            <a:cxnLst/>
            <a:rect r="r" b="b" t="t" l="l"/>
            <a:pathLst>
              <a:path h="5878708" w="2858505">
                <a:moveTo>
                  <a:pt x="0" y="0"/>
                </a:moveTo>
                <a:lnTo>
                  <a:pt x="2858504" y="0"/>
                </a:lnTo>
                <a:lnTo>
                  <a:pt x="2858504" y="5878707"/>
                </a:lnTo>
                <a:lnTo>
                  <a:pt x="0" y="5878707"/>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204881" b="0"/>
            </a:stretch>
          </a:blipFill>
        </p:spPr>
      </p:sp>
      <p:sp>
        <p:nvSpPr>
          <p:cNvPr name="Freeform 14" id="14"/>
          <p:cNvSpPr/>
          <p:nvPr/>
        </p:nvSpPr>
        <p:spPr>
          <a:xfrm flipH="false" flipV="false" rot="3292229">
            <a:off x="16601062" y="7603116"/>
            <a:ext cx="1819191" cy="3741288"/>
          </a:xfrm>
          <a:custGeom>
            <a:avLst/>
            <a:gdLst/>
            <a:ahLst/>
            <a:cxnLst/>
            <a:rect r="r" b="b" t="t" l="l"/>
            <a:pathLst>
              <a:path h="3741288" w="1819191">
                <a:moveTo>
                  <a:pt x="0" y="0"/>
                </a:moveTo>
                <a:lnTo>
                  <a:pt x="1819191" y="0"/>
                </a:lnTo>
                <a:lnTo>
                  <a:pt x="1819191" y="3741288"/>
                </a:lnTo>
                <a:lnTo>
                  <a:pt x="0" y="3741288"/>
                </a:lnTo>
                <a:lnTo>
                  <a:pt x="0" y="0"/>
                </a:lnTo>
                <a:close/>
              </a:path>
            </a:pathLst>
          </a:custGeom>
          <a:blipFill>
            <a:blip r:embed="rId6">
              <a:alphaModFix amt="53000"/>
              <a:extLst>
                <a:ext uri="{96DAC541-7B7A-43D3-8B79-37D633B846F1}">
                  <asvg:svgBlip xmlns:asvg="http://schemas.microsoft.com/office/drawing/2016/SVG/main" r:embed="rId7"/>
                </a:ext>
              </a:extLst>
            </a:blip>
            <a:stretch>
              <a:fillRect l="0" t="0" r="-204881" b="0"/>
            </a:stretch>
          </a:blipFill>
        </p:spPr>
      </p:sp>
      <p:sp>
        <p:nvSpPr>
          <p:cNvPr name="TextBox 15" id="15"/>
          <p:cNvSpPr txBox="true"/>
          <p:nvPr/>
        </p:nvSpPr>
        <p:spPr>
          <a:xfrm rot="0">
            <a:off x="2461073" y="4823835"/>
            <a:ext cx="14802557" cy="4850177"/>
          </a:xfrm>
          <a:prstGeom prst="rect">
            <a:avLst/>
          </a:prstGeom>
        </p:spPr>
        <p:txBody>
          <a:bodyPr anchor="t" rtlCol="false" tIns="0" lIns="0" bIns="0" rIns="0">
            <a:spAutoFit/>
          </a:bodyPr>
          <a:lstStyle/>
          <a:p>
            <a:pPr algn="l">
              <a:lnSpc>
                <a:spcPts val="22326"/>
              </a:lnSpc>
            </a:pPr>
            <a:r>
              <a:rPr lang="en-US" sz="15947">
                <a:solidFill>
                  <a:srgbClr val="1C6921"/>
                </a:solidFill>
                <a:latin typeface="League Spartan"/>
                <a:ea typeface="League Spartan"/>
                <a:cs typeface="League Spartan"/>
                <a:sym typeface="League Spartan"/>
              </a:rPr>
              <a:t>51.152.463 € </a:t>
            </a:r>
          </a:p>
          <a:p>
            <a:pPr algn="l">
              <a:lnSpc>
                <a:spcPts val="16308"/>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64224" y="9418474"/>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437334" y="1026231"/>
            <a:ext cx="7515529" cy="944784"/>
          </a:xfrm>
          <a:prstGeom prst="rect">
            <a:avLst/>
          </a:prstGeom>
        </p:spPr>
        <p:txBody>
          <a:bodyPr anchor="t" rtlCol="false" tIns="0" lIns="0" bIns="0" rIns="0">
            <a:spAutoFit/>
          </a:bodyPr>
          <a:lstStyle/>
          <a:p>
            <a:pPr algn="l">
              <a:lnSpc>
                <a:spcPts val="7775"/>
              </a:lnSpc>
              <a:spcBef>
                <a:spcPct val="0"/>
              </a:spcBef>
            </a:pPr>
            <a:r>
              <a:rPr lang="en-US" sz="5553" u="sng">
                <a:solidFill>
                  <a:srgbClr val="1C6921"/>
                </a:solidFill>
                <a:latin typeface="League Spartan"/>
                <a:ea typeface="League Spartan"/>
                <a:cs typeface="League Spartan"/>
                <a:sym typeface="League Spartan"/>
              </a:rPr>
              <a:t>DU DETAIL:</a:t>
            </a:r>
          </a:p>
        </p:txBody>
      </p:sp>
      <p:grpSp>
        <p:nvGrpSpPr>
          <p:cNvPr name="Group 6" id="6"/>
          <p:cNvGrpSpPr/>
          <p:nvPr/>
        </p:nvGrpSpPr>
        <p:grpSpPr>
          <a:xfrm rot="0">
            <a:off x="13788379" y="-2057400"/>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672219" y="2447498"/>
            <a:ext cx="6280644" cy="1972518"/>
            <a:chOff x="0" y="0"/>
            <a:chExt cx="8374193" cy="2630024"/>
          </a:xfrm>
        </p:grpSpPr>
        <p:grpSp>
          <p:nvGrpSpPr>
            <p:cNvPr name="Group 10" id="10"/>
            <p:cNvGrpSpPr/>
            <p:nvPr/>
          </p:nvGrpSpPr>
          <p:grpSpPr>
            <a:xfrm rot="0">
              <a:off x="0" y="0"/>
              <a:ext cx="8374193" cy="1307073"/>
              <a:chOff x="0" y="0"/>
              <a:chExt cx="2710142" cy="423008"/>
            </a:xfrm>
          </p:grpSpPr>
          <p:sp>
            <p:nvSpPr>
              <p:cNvPr name="Freeform 11" id="11"/>
              <p:cNvSpPr/>
              <p:nvPr/>
            </p:nvSpPr>
            <p:spPr>
              <a:xfrm flipH="false" flipV="false" rot="0">
                <a:off x="0" y="0"/>
                <a:ext cx="2710142" cy="423008"/>
              </a:xfrm>
              <a:custGeom>
                <a:avLst/>
                <a:gdLst/>
                <a:ahLst/>
                <a:cxnLst/>
                <a:rect r="r" b="b" t="t" l="l"/>
                <a:pathLst>
                  <a:path h="423008" w="2710142">
                    <a:moveTo>
                      <a:pt x="0" y="0"/>
                    </a:moveTo>
                    <a:lnTo>
                      <a:pt x="2710142" y="0"/>
                    </a:lnTo>
                    <a:lnTo>
                      <a:pt x="2710142" y="423008"/>
                    </a:lnTo>
                    <a:lnTo>
                      <a:pt x="0" y="423008"/>
                    </a:lnTo>
                    <a:close/>
                  </a:path>
                </a:pathLst>
              </a:custGeom>
              <a:solidFill>
                <a:srgbClr val="FFFFFF"/>
              </a:solidFill>
            </p:spPr>
          </p:sp>
          <p:sp>
            <p:nvSpPr>
              <p:cNvPr name="TextBox 12" id="12"/>
              <p:cNvSpPr txBox="true"/>
              <p:nvPr/>
            </p:nvSpPr>
            <p:spPr>
              <a:xfrm>
                <a:off x="0" y="-47625"/>
                <a:ext cx="2710142" cy="47063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238939" y="239542"/>
              <a:ext cx="6851135" cy="2390482"/>
            </a:xfrm>
            <a:prstGeom prst="rect">
              <a:avLst/>
            </a:prstGeom>
          </p:spPr>
          <p:txBody>
            <a:bodyPr anchor="t" rtlCol="false" tIns="0" lIns="0" bIns="0" rIns="0">
              <a:spAutoFit/>
            </a:bodyPr>
            <a:lstStyle/>
            <a:p>
              <a:pPr algn="l">
                <a:lnSpc>
                  <a:spcPts val="4737"/>
                </a:lnSpc>
                <a:spcBef>
                  <a:spcPct val="0"/>
                </a:spcBef>
              </a:pPr>
              <a:r>
                <a:rPr lang="en-US" sz="3383">
                  <a:solidFill>
                    <a:srgbClr val="000000"/>
                  </a:solidFill>
                  <a:latin typeface="Poppins"/>
                  <a:ea typeface="Poppins"/>
                  <a:cs typeface="Poppins"/>
                  <a:sym typeface="Poppins"/>
                </a:rPr>
                <a:t>Méd nécessitant une ordonnance, prescrit par Jours : </a:t>
              </a:r>
              <a:r>
                <a:rPr lang="en-US" sz="3383" b="true">
                  <a:solidFill>
                    <a:srgbClr val="FF5757"/>
                  </a:solidFill>
                  <a:latin typeface="Poppins Bold"/>
                  <a:ea typeface="Poppins Bold"/>
                  <a:cs typeface="Poppins Bold"/>
                  <a:sym typeface="Poppins Bold"/>
                </a:rPr>
                <a:t>M=295 890</a:t>
              </a:r>
            </a:p>
          </p:txBody>
        </p:sp>
      </p:grpSp>
      <p:sp>
        <p:nvSpPr>
          <p:cNvPr name="TextBox 14" id="14"/>
          <p:cNvSpPr txBox="true"/>
          <p:nvPr/>
        </p:nvSpPr>
        <p:spPr>
          <a:xfrm rot="0">
            <a:off x="2212584" y="6739547"/>
            <a:ext cx="5688285" cy="592455"/>
          </a:xfrm>
          <a:prstGeom prst="rect">
            <a:avLst/>
          </a:prstGeom>
        </p:spPr>
        <p:txBody>
          <a:bodyPr anchor="t" rtlCol="false" tIns="0" lIns="0" bIns="0" rIns="0">
            <a:spAutoFit/>
          </a:bodyPr>
          <a:lstStyle/>
          <a:p>
            <a:pPr algn="l">
              <a:lnSpc>
                <a:spcPts val="4619"/>
              </a:lnSpc>
              <a:spcBef>
                <a:spcPct val="0"/>
              </a:spcBef>
            </a:pPr>
            <a:r>
              <a:rPr lang="en-US" sz="3299">
                <a:solidFill>
                  <a:srgbClr val="000000"/>
                </a:solidFill>
                <a:latin typeface="Poppins"/>
                <a:ea typeface="Poppins"/>
                <a:cs typeface="Poppins"/>
                <a:sym typeface="Poppins"/>
              </a:rPr>
              <a:t>Taux de pénetration : </a:t>
            </a:r>
            <a:r>
              <a:rPr lang="en-US" sz="3299" b="true">
                <a:solidFill>
                  <a:srgbClr val="FF5757"/>
                </a:solidFill>
                <a:latin typeface="Poppins Bold"/>
                <a:ea typeface="Poppins Bold"/>
                <a:cs typeface="Poppins Bold"/>
                <a:sym typeface="Poppins Bold"/>
              </a:rPr>
              <a:t>5,9 %</a:t>
            </a:r>
          </a:p>
        </p:txBody>
      </p:sp>
      <p:grpSp>
        <p:nvGrpSpPr>
          <p:cNvPr name="Group 15" id="15"/>
          <p:cNvGrpSpPr/>
          <p:nvPr/>
        </p:nvGrpSpPr>
        <p:grpSpPr>
          <a:xfrm rot="0">
            <a:off x="9480847" y="7797778"/>
            <a:ext cx="6902951" cy="971841"/>
            <a:chOff x="0" y="0"/>
            <a:chExt cx="9203935" cy="1295788"/>
          </a:xfrm>
        </p:grpSpPr>
        <p:grpSp>
          <p:nvGrpSpPr>
            <p:cNvPr name="Group 16" id="16"/>
            <p:cNvGrpSpPr/>
            <p:nvPr/>
          </p:nvGrpSpPr>
          <p:grpSpPr>
            <a:xfrm rot="0">
              <a:off x="0" y="0"/>
              <a:ext cx="9203935" cy="1295788"/>
              <a:chOff x="0" y="0"/>
              <a:chExt cx="3056540" cy="430319"/>
            </a:xfrm>
          </p:grpSpPr>
          <p:sp>
            <p:nvSpPr>
              <p:cNvPr name="Freeform 17" id="17"/>
              <p:cNvSpPr/>
              <p:nvPr/>
            </p:nvSpPr>
            <p:spPr>
              <a:xfrm flipH="false" flipV="false" rot="0">
                <a:off x="0" y="0"/>
                <a:ext cx="3056540" cy="430319"/>
              </a:xfrm>
              <a:custGeom>
                <a:avLst/>
                <a:gdLst/>
                <a:ahLst/>
                <a:cxnLst/>
                <a:rect r="r" b="b" t="t" l="l"/>
                <a:pathLst>
                  <a:path h="430319" w="3056540">
                    <a:moveTo>
                      <a:pt x="0" y="0"/>
                    </a:moveTo>
                    <a:lnTo>
                      <a:pt x="3056540" y="0"/>
                    </a:lnTo>
                    <a:lnTo>
                      <a:pt x="3056540" y="430319"/>
                    </a:lnTo>
                    <a:lnTo>
                      <a:pt x="0" y="430319"/>
                    </a:lnTo>
                    <a:close/>
                  </a:path>
                </a:pathLst>
              </a:custGeom>
              <a:solidFill>
                <a:srgbClr val="FFFFFF"/>
              </a:solidFill>
            </p:spPr>
          </p:sp>
          <p:sp>
            <p:nvSpPr>
              <p:cNvPr name="TextBox 18" id="18"/>
              <p:cNvSpPr txBox="true"/>
              <p:nvPr/>
            </p:nvSpPr>
            <p:spPr>
              <a:xfrm>
                <a:off x="0" y="-47625"/>
                <a:ext cx="3056540" cy="477944"/>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361697" y="-71471"/>
              <a:ext cx="7842238" cy="726652"/>
            </a:xfrm>
            <a:prstGeom prst="rect">
              <a:avLst/>
            </a:prstGeom>
          </p:spPr>
          <p:txBody>
            <a:bodyPr anchor="t" rtlCol="false" tIns="0" lIns="0" bIns="0" rIns="0">
              <a:spAutoFit/>
            </a:bodyPr>
            <a:lstStyle/>
            <a:p>
              <a:pPr algn="l">
                <a:lnSpc>
                  <a:spcPts val="4479"/>
                </a:lnSpc>
                <a:spcBef>
                  <a:spcPct val="0"/>
                </a:spcBef>
              </a:pPr>
              <a:r>
                <a:rPr lang="en-US" sz="3199">
                  <a:solidFill>
                    <a:srgbClr val="000000"/>
                  </a:solidFill>
                  <a:latin typeface="Poppins"/>
                  <a:ea typeface="Poppins"/>
                  <a:cs typeface="Poppins"/>
                  <a:sym typeface="Poppins"/>
                </a:rPr>
                <a:t>Prix moyen : </a:t>
              </a:r>
              <a:r>
                <a:rPr lang="en-US" sz="3199" b="true">
                  <a:solidFill>
                    <a:srgbClr val="FF5757"/>
                  </a:solidFill>
                  <a:latin typeface="Poppins Bold"/>
                  <a:ea typeface="Poppins Bold"/>
                  <a:cs typeface="Poppins Bold"/>
                  <a:sym typeface="Poppins Bold"/>
                </a:rPr>
                <a:t>15 euro</a:t>
              </a:r>
            </a:p>
          </p:txBody>
        </p:sp>
      </p:grpSp>
      <p:grpSp>
        <p:nvGrpSpPr>
          <p:cNvPr name="Group 20" id="20"/>
          <p:cNvGrpSpPr/>
          <p:nvPr/>
        </p:nvGrpSpPr>
        <p:grpSpPr>
          <a:xfrm rot="0">
            <a:off x="-9458966" y="-84329"/>
            <a:ext cx="10994424" cy="1099442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6A881">
                  <a:alpha val="11765"/>
                </a:srgbClr>
              </a:solidFill>
              <a:prstDash val="solid"/>
              <a:miter/>
            </a:ln>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3123314" y="9258300"/>
            <a:ext cx="2545689" cy="2430670"/>
          </a:xfrm>
          <a:custGeom>
            <a:avLst/>
            <a:gdLst/>
            <a:ahLst/>
            <a:cxnLst/>
            <a:rect r="r" b="b" t="t" l="l"/>
            <a:pathLst>
              <a:path h="2430670" w="2545689">
                <a:moveTo>
                  <a:pt x="0" y="0"/>
                </a:moveTo>
                <a:lnTo>
                  <a:pt x="2545689" y="0"/>
                </a:lnTo>
                <a:lnTo>
                  <a:pt x="2545689" y="2430670"/>
                </a:lnTo>
                <a:lnTo>
                  <a:pt x="0" y="2430670"/>
                </a:lnTo>
                <a:lnTo>
                  <a:pt x="0" y="0"/>
                </a:lnTo>
                <a:close/>
              </a:path>
            </a:pathLst>
          </a:custGeom>
          <a:blipFill>
            <a:blip r:embed="rId2">
              <a:alphaModFix amt="8999"/>
            </a:blip>
            <a:stretch>
              <a:fillRect l="0" t="-14190" r="0" b="-14190"/>
            </a:stretch>
          </a:blipFill>
        </p:spPr>
      </p:sp>
      <p:sp>
        <p:nvSpPr>
          <p:cNvPr name="Freeform 24" id="24"/>
          <p:cNvSpPr/>
          <p:nvPr/>
        </p:nvSpPr>
        <p:spPr>
          <a:xfrm flipH="false" flipV="false" rot="-10800000">
            <a:off x="8340017" y="-1299664"/>
            <a:ext cx="2545689" cy="2430670"/>
          </a:xfrm>
          <a:custGeom>
            <a:avLst/>
            <a:gdLst/>
            <a:ahLst/>
            <a:cxnLst/>
            <a:rect r="r" b="b" t="t" l="l"/>
            <a:pathLst>
              <a:path h="2430670" w="2545689">
                <a:moveTo>
                  <a:pt x="0" y="0"/>
                </a:moveTo>
                <a:lnTo>
                  <a:pt x="2545689" y="0"/>
                </a:lnTo>
                <a:lnTo>
                  <a:pt x="2545689" y="2430670"/>
                </a:lnTo>
                <a:lnTo>
                  <a:pt x="0" y="2430670"/>
                </a:lnTo>
                <a:lnTo>
                  <a:pt x="0" y="0"/>
                </a:lnTo>
                <a:close/>
              </a:path>
            </a:pathLst>
          </a:custGeom>
          <a:blipFill>
            <a:blip r:embed="rId2">
              <a:alphaModFix amt="8999"/>
            </a:blip>
            <a:stretch>
              <a:fillRect l="0" t="-14190" r="0" b="-14190"/>
            </a:stretch>
          </a:blipFill>
        </p:spPr>
      </p:sp>
      <p:sp>
        <p:nvSpPr>
          <p:cNvPr name="Freeform 25" id="25"/>
          <p:cNvSpPr/>
          <p:nvPr/>
        </p:nvSpPr>
        <p:spPr>
          <a:xfrm flipH="false" flipV="false" rot="0">
            <a:off x="-1707475" y="4158546"/>
            <a:ext cx="2545689" cy="2430670"/>
          </a:xfrm>
          <a:custGeom>
            <a:avLst/>
            <a:gdLst/>
            <a:ahLst/>
            <a:cxnLst/>
            <a:rect r="r" b="b" t="t" l="l"/>
            <a:pathLst>
              <a:path h="2430670" w="2545689">
                <a:moveTo>
                  <a:pt x="0" y="0"/>
                </a:moveTo>
                <a:lnTo>
                  <a:pt x="2545689" y="0"/>
                </a:lnTo>
                <a:lnTo>
                  <a:pt x="2545689" y="2430670"/>
                </a:lnTo>
                <a:lnTo>
                  <a:pt x="0" y="2430670"/>
                </a:lnTo>
                <a:lnTo>
                  <a:pt x="0" y="0"/>
                </a:lnTo>
                <a:close/>
              </a:path>
            </a:pathLst>
          </a:custGeom>
          <a:blipFill>
            <a:blip r:embed="rId2">
              <a:alphaModFix amt="8999"/>
            </a:blip>
            <a:stretch>
              <a:fillRect l="0" t="-14190" r="0" b="-14190"/>
            </a:stretch>
          </a:blipFill>
        </p:spPr>
      </p:sp>
      <p:grpSp>
        <p:nvGrpSpPr>
          <p:cNvPr name="Group 26" id="26"/>
          <p:cNvGrpSpPr/>
          <p:nvPr/>
        </p:nvGrpSpPr>
        <p:grpSpPr>
          <a:xfrm rot="0">
            <a:off x="10502937" y="3920671"/>
            <a:ext cx="6902951" cy="1615336"/>
            <a:chOff x="0" y="0"/>
            <a:chExt cx="9203935" cy="2153781"/>
          </a:xfrm>
        </p:grpSpPr>
        <p:grpSp>
          <p:nvGrpSpPr>
            <p:cNvPr name="Group 27" id="27"/>
            <p:cNvGrpSpPr/>
            <p:nvPr/>
          </p:nvGrpSpPr>
          <p:grpSpPr>
            <a:xfrm rot="0">
              <a:off x="0" y="0"/>
              <a:ext cx="9203935" cy="1273774"/>
              <a:chOff x="0" y="0"/>
              <a:chExt cx="3056540" cy="423008"/>
            </a:xfrm>
          </p:grpSpPr>
          <p:sp>
            <p:nvSpPr>
              <p:cNvPr name="Freeform 28" id="28"/>
              <p:cNvSpPr/>
              <p:nvPr/>
            </p:nvSpPr>
            <p:spPr>
              <a:xfrm flipH="false" flipV="false" rot="0">
                <a:off x="0" y="0"/>
                <a:ext cx="3056540" cy="423008"/>
              </a:xfrm>
              <a:custGeom>
                <a:avLst/>
                <a:gdLst/>
                <a:ahLst/>
                <a:cxnLst/>
                <a:rect r="r" b="b" t="t" l="l"/>
                <a:pathLst>
                  <a:path h="423008" w="3056540">
                    <a:moveTo>
                      <a:pt x="0" y="0"/>
                    </a:moveTo>
                    <a:lnTo>
                      <a:pt x="3056540" y="0"/>
                    </a:lnTo>
                    <a:lnTo>
                      <a:pt x="3056540" y="423008"/>
                    </a:lnTo>
                    <a:lnTo>
                      <a:pt x="0" y="423008"/>
                    </a:lnTo>
                    <a:close/>
                  </a:path>
                </a:pathLst>
              </a:custGeom>
              <a:solidFill>
                <a:srgbClr val="FFFFFF"/>
              </a:solidFill>
            </p:spPr>
          </p:sp>
          <p:sp>
            <p:nvSpPr>
              <p:cNvPr name="TextBox 29" id="29"/>
              <p:cNvSpPr txBox="true"/>
              <p:nvPr/>
            </p:nvSpPr>
            <p:spPr>
              <a:xfrm>
                <a:off x="0" y="-47625"/>
                <a:ext cx="3056540" cy="470633"/>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361697" y="-71471"/>
              <a:ext cx="7842238" cy="2225252"/>
            </a:xfrm>
            <a:prstGeom prst="rect">
              <a:avLst/>
            </a:prstGeom>
          </p:spPr>
          <p:txBody>
            <a:bodyPr anchor="t" rtlCol="false" tIns="0" lIns="0" bIns="0" rIns="0">
              <a:spAutoFit/>
            </a:bodyPr>
            <a:lstStyle/>
            <a:p>
              <a:pPr algn="l">
                <a:lnSpc>
                  <a:spcPts val="4479"/>
                </a:lnSpc>
              </a:pPr>
              <a:r>
                <a:rPr lang="en-US" sz="3199">
                  <a:solidFill>
                    <a:srgbClr val="000000"/>
                  </a:solidFill>
                  <a:latin typeface="Poppins"/>
                  <a:ea typeface="Poppins"/>
                  <a:cs typeface="Poppins"/>
                  <a:sym typeface="Poppins"/>
                </a:rPr>
                <a:t>Nombre de médicaments vendu par  jour : </a:t>
              </a:r>
              <a:r>
                <a:rPr lang="en-US" sz="3199" b="true">
                  <a:solidFill>
                    <a:srgbClr val="FF5757"/>
                  </a:solidFill>
                  <a:latin typeface="Poppins Bold"/>
                  <a:ea typeface="Poppins Bold"/>
                  <a:cs typeface="Poppins Bold"/>
                  <a:sym typeface="Poppins Bold"/>
                </a:rPr>
                <a:t>17 457 </a:t>
              </a:r>
            </a:p>
            <a:p>
              <a:pPr algn="l">
                <a:lnSpc>
                  <a:spcPts val="4479"/>
                </a:lnSpc>
                <a:spcBef>
                  <a:spcPct val="0"/>
                </a:spcBef>
              </a:pPr>
            </a:p>
          </p:txBody>
        </p:sp>
      </p:grpSp>
      <p:sp>
        <p:nvSpPr>
          <p:cNvPr name="TextBox 31" id="31"/>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19341" y="3368832"/>
            <a:ext cx="3158202" cy="1238017"/>
            <a:chOff x="0" y="0"/>
            <a:chExt cx="831790" cy="326062"/>
          </a:xfrm>
        </p:grpSpPr>
        <p:sp>
          <p:nvSpPr>
            <p:cNvPr name="Freeform 3" id="3"/>
            <p:cNvSpPr/>
            <p:nvPr/>
          </p:nvSpPr>
          <p:spPr>
            <a:xfrm flipH="false" flipV="false" rot="0">
              <a:off x="0" y="0"/>
              <a:ext cx="831790" cy="326062"/>
            </a:xfrm>
            <a:custGeom>
              <a:avLst/>
              <a:gdLst/>
              <a:ahLst/>
              <a:cxnLst/>
              <a:rect r="r" b="b" t="t" l="l"/>
              <a:pathLst>
                <a:path h="326062" w="831790">
                  <a:moveTo>
                    <a:pt x="0" y="0"/>
                  </a:moveTo>
                  <a:lnTo>
                    <a:pt x="831790" y="0"/>
                  </a:lnTo>
                  <a:lnTo>
                    <a:pt x="831790" y="326062"/>
                  </a:lnTo>
                  <a:lnTo>
                    <a:pt x="0" y="326062"/>
                  </a:lnTo>
                  <a:close/>
                </a:path>
              </a:pathLst>
            </a:custGeom>
            <a:solidFill>
              <a:srgbClr val="4FCDCC"/>
            </a:solidFill>
          </p:spPr>
        </p:sp>
        <p:sp>
          <p:nvSpPr>
            <p:cNvPr name="TextBox 4" id="4"/>
            <p:cNvSpPr txBox="true"/>
            <p:nvPr/>
          </p:nvSpPr>
          <p:spPr>
            <a:xfrm>
              <a:off x="0" y="9525"/>
              <a:ext cx="831790" cy="316537"/>
            </a:xfrm>
            <a:prstGeom prst="rect">
              <a:avLst/>
            </a:prstGeom>
          </p:spPr>
          <p:txBody>
            <a:bodyPr anchor="ctr" rtlCol="false" tIns="254000" lIns="254000" bIns="254000" rIns="254000"/>
            <a:lstStyle/>
            <a:p>
              <a:pPr algn="ctr">
                <a:lnSpc>
                  <a:spcPts val="4679"/>
                </a:lnSpc>
              </a:pPr>
              <a:r>
                <a:rPr lang="en-US" sz="3899" spc="194">
                  <a:solidFill>
                    <a:srgbClr val="FFFFFE"/>
                  </a:solidFill>
                  <a:latin typeface="League Spartan"/>
                  <a:ea typeface="League Spartan"/>
                  <a:cs typeface="League Spartan"/>
                  <a:sym typeface="League Spartan"/>
                </a:rPr>
                <a:t>SARL</a:t>
              </a:r>
            </a:p>
          </p:txBody>
        </p:sp>
      </p:grpSp>
      <p:grpSp>
        <p:nvGrpSpPr>
          <p:cNvPr name="Group 5" id="5"/>
          <p:cNvGrpSpPr/>
          <p:nvPr/>
        </p:nvGrpSpPr>
        <p:grpSpPr>
          <a:xfrm rot="0">
            <a:off x="861687" y="5128960"/>
            <a:ext cx="2672395" cy="1053566"/>
            <a:chOff x="0" y="0"/>
            <a:chExt cx="703841" cy="277482"/>
          </a:xfrm>
        </p:grpSpPr>
        <p:sp>
          <p:nvSpPr>
            <p:cNvPr name="Freeform 6" id="6"/>
            <p:cNvSpPr/>
            <p:nvPr/>
          </p:nvSpPr>
          <p:spPr>
            <a:xfrm flipH="false" flipV="false" rot="0">
              <a:off x="0" y="0"/>
              <a:ext cx="703841" cy="277482"/>
            </a:xfrm>
            <a:custGeom>
              <a:avLst/>
              <a:gdLst/>
              <a:ahLst/>
              <a:cxnLst/>
              <a:rect r="r" b="b" t="t" l="l"/>
              <a:pathLst>
                <a:path h="277482" w="703841">
                  <a:moveTo>
                    <a:pt x="0" y="0"/>
                  </a:moveTo>
                  <a:lnTo>
                    <a:pt x="703841" y="0"/>
                  </a:lnTo>
                  <a:lnTo>
                    <a:pt x="703841" y="277482"/>
                  </a:lnTo>
                  <a:lnTo>
                    <a:pt x="0" y="277482"/>
                  </a:lnTo>
                  <a:close/>
                </a:path>
              </a:pathLst>
            </a:custGeom>
            <a:gradFill rotWithShape="true">
              <a:gsLst>
                <a:gs pos="0">
                  <a:srgbClr val="185B33">
                    <a:alpha val="100000"/>
                  </a:srgbClr>
                </a:gs>
                <a:gs pos="100000">
                  <a:srgbClr val="97CD9F">
                    <a:alpha val="100000"/>
                  </a:srgbClr>
                </a:gs>
              </a:gsLst>
              <a:lin ang="0"/>
            </a:gradFill>
          </p:spPr>
        </p:sp>
        <p:sp>
          <p:nvSpPr>
            <p:cNvPr name="TextBox 7" id="7"/>
            <p:cNvSpPr txBox="true"/>
            <p:nvPr/>
          </p:nvSpPr>
          <p:spPr>
            <a:xfrm>
              <a:off x="0" y="0"/>
              <a:ext cx="703841" cy="277482"/>
            </a:xfrm>
            <a:prstGeom prst="rect">
              <a:avLst/>
            </a:prstGeom>
          </p:spPr>
          <p:txBody>
            <a:bodyPr anchor="ctr" rtlCol="false" tIns="254000" lIns="254000" bIns="254000" rIns="254000"/>
            <a:lstStyle/>
            <a:p>
              <a:pPr algn="ctr">
                <a:lnSpc>
                  <a:spcPts val="2279"/>
                </a:lnSpc>
              </a:pPr>
              <a:r>
                <a:rPr lang="en-US" b="true" sz="1899" spc="56">
                  <a:solidFill>
                    <a:srgbClr val="FFFFFE"/>
                  </a:solidFill>
                  <a:latin typeface="Aileron Bold"/>
                  <a:ea typeface="Aileron Bold"/>
                  <a:cs typeface="Aileron Bold"/>
                  <a:sym typeface="Aileron Bold"/>
                </a:rPr>
                <a:t> Souplesse lors de la création</a:t>
              </a:r>
            </a:p>
          </p:txBody>
        </p:sp>
      </p:grpSp>
      <p:grpSp>
        <p:nvGrpSpPr>
          <p:cNvPr name="Group 8" id="8"/>
          <p:cNvGrpSpPr/>
          <p:nvPr/>
        </p:nvGrpSpPr>
        <p:grpSpPr>
          <a:xfrm rot="0">
            <a:off x="6401435" y="5128960"/>
            <a:ext cx="2672395" cy="1053566"/>
            <a:chOff x="0" y="0"/>
            <a:chExt cx="703841" cy="277482"/>
          </a:xfrm>
        </p:grpSpPr>
        <p:sp>
          <p:nvSpPr>
            <p:cNvPr name="Freeform 9" id="9"/>
            <p:cNvSpPr/>
            <p:nvPr/>
          </p:nvSpPr>
          <p:spPr>
            <a:xfrm flipH="false" flipV="false" rot="0">
              <a:off x="0" y="0"/>
              <a:ext cx="703841" cy="277482"/>
            </a:xfrm>
            <a:custGeom>
              <a:avLst/>
              <a:gdLst/>
              <a:ahLst/>
              <a:cxnLst/>
              <a:rect r="r" b="b" t="t" l="l"/>
              <a:pathLst>
                <a:path h="277482" w="703841">
                  <a:moveTo>
                    <a:pt x="0" y="0"/>
                  </a:moveTo>
                  <a:lnTo>
                    <a:pt x="703841" y="0"/>
                  </a:lnTo>
                  <a:lnTo>
                    <a:pt x="703841" y="277482"/>
                  </a:lnTo>
                  <a:lnTo>
                    <a:pt x="0" y="277482"/>
                  </a:lnTo>
                  <a:close/>
                </a:path>
              </a:pathLst>
            </a:custGeom>
            <a:gradFill rotWithShape="true">
              <a:gsLst>
                <a:gs pos="0">
                  <a:srgbClr val="185B33">
                    <a:alpha val="100000"/>
                  </a:srgbClr>
                </a:gs>
                <a:gs pos="100000">
                  <a:srgbClr val="97CD9F">
                    <a:alpha val="100000"/>
                  </a:srgbClr>
                </a:gs>
              </a:gsLst>
              <a:lin ang="0"/>
            </a:gradFill>
          </p:spPr>
        </p:sp>
        <p:sp>
          <p:nvSpPr>
            <p:cNvPr name="TextBox 10" id="10"/>
            <p:cNvSpPr txBox="true"/>
            <p:nvPr/>
          </p:nvSpPr>
          <p:spPr>
            <a:xfrm>
              <a:off x="0" y="0"/>
              <a:ext cx="703841" cy="277482"/>
            </a:xfrm>
            <a:prstGeom prst="rect">
              <a:avLst/>
            </a:prstGeom>
          </p:spPr>
          <p:txBody>
            <a:bodyPr anchor="ctr" rtlCol="false" tIns="254000" lIns="254000" bIns="254000" rIns="254000"/>
            <a:lstStyle/>
            <a:p>
              <a:pPr algn="ctr">
                <a:lnSpc>
                  <a:spcPts val="2279"/>
                </a:lnSpc>
              </a:pPr>
              <a:r>
                <a:rPr lang="en-US" b="true" sz="1899" spc="56">
                  <a:solidFill>
                    <a:srgbClr val="FFFFFE"/>
                  </a:solidFill>
                  <a:latin typeface="Aileron Bold"/>
                  <a:ea typeface="Aileron Bold"/>
                  <a:cs typeface="Aileron Bold"/>
                  <a:sym typeface="Aileron Bold"/>
                </a:rPr>
                <a:t> Limitation du Risque Financier</a:t>
              </a:r>
            </a:p>
          </p:txBody>
        </p:sp>
      </p:grpSp>
      <p:grpSp>
        <p:nvGrpSpPr>
          <p:cNvPr name="Group 11" id="11"/>
          <p:cNvGrpSpPr/>
          <p:nvPr/>
        </p:nvGrpSpPr>
        <p:grpSpPr>
          <a:xfrm rot="0">
            <a:off x="11906415" y="5128960"/>
            <a:ext cx="2672395" cy="1053566"/>
            <a:chOff x="0" y="0"/>
            <a:chExt cx="703841" cy="277482"/>
          </a:xfrm>
        </p:grpSpPr>
        <p:sp>
          <p:nvSpPr>
            <p:cNvPr name="Freeform 12" id="12"/>
            <p:cNvSpPr/>
            <p:nvPr/>
          </p:nvSpPr>
          <p:spPr>
            <a:xfrm flipH="false" flipV="false" rot="0">
              <a:off x="0" y="0"/>
              <a:ext cx="703841" cy="277482"/>
            </a:xfrm>
            <a:custGeom>
              <a:avLst/>
              <a:gdLst/>
              <a:ahLst/>
              <a:cxnLst/>
              <a:rect r="r" b="b" t="t" l="l"/>
              <a:pathLst>
                <a:path h="277482" w="703841">
                  <a:moveTo>
                    <a:pt x="0" y="0"/>
                  </a:moveTo>
                  <a:lnTo>
                    <a:pt x="703841" y="0"/>
                  </a:lnTo>
                  <a:lnTo>
                    <a:pt x="703841" y="277482"/>
                  </a:lnTo>
                  <a:lnTo>
                    <a:pt x="0" y="277482"/>
                  </a:lnTo>
                  <a:close/>
                </a:path>
              </a:pathLst>
            </a:custGeom>
            <a:gradFill rotWithShape="true">
              <a:gsLst>
                <a:gs pos="0">
                  <a:srgbClr val="185B33">
                    <a:alpha val="100000"/>
                  </a:srgbClr>
                </a:gs>
                <a:gs pos="100000">
                  <a:srgbClr val="97CD9F">
                    <a:alpha val="100000"/>
                  </a:srgbClr>
                </a:gs>
              </a:gsLst>
              <a:lin ang="0"/>
            </a:gradFill>
          </p:spPr>
        </p:sp>
        <p:sp>
          <p:nvSpPr>
            <p:cNvPr name="TextBox 13" id="13"/>
            <p:cNvSpPr txBox="true"/>
            <p:nvPr/>
          </p:nvSpPr>
          <p:spPr>
            <a:xfrm>
              <a:off x="0" y="-9525"/>
              <a:ext cx="703841" cy="287007"/>
            </a:xfrm>
            <a:prstGeom prst="rect">
              <a:avLst/>
            </a:prstGeom>
          </p:spPr>
          <p:txBody>
            <a:bodyPr anchor="ctr" rtlCol="false" tIns="254000" lIns="254000" bIns="254000" rIns="254000"/>
            <a:lstStyle/>
            <a:p>
              <a:pPr algn="ctr">
                <a:lnSpc>
                  <a:spcPts val="2039"/>
                </a:lnSpc>
              </a:pPr>
              <a:r>
                <a:rPr lang="en-US" b="true" sz="1699" spc="50">
                  <a:solidFill>
                    <a:srgbClr val="FFFFFE"/>
                  </a:solidFill>
                  <a:latin typeface="Aileron Bold"/>
                  <a:ea typeface="Aileron Bold"/>
                  <a:cs typeface="Aileron Bold"/>
                  <a:sym typeface="Aileron Bold"/>
                </a:rPr>
                <a:t> Sécurité Juridique des Statuts</a:t>
              </a:r>
            </a:p>
          </p:txBody>
        </p:sp>
      </p:grpSp>
      <p:grpSp>
        <p:nvGrpSpPr>
          <p:cNvPr name="Group 14" id="14"/>
          <p:cNvGrpSpPr/>
          <p:nvPr/>
        </p:nvGrpSpPr>
        <p:grpSpPr>
          <a:xfrm rot="0">
            <a:off x="3619807" y="5128960"/>
            <a:ext cx="2672395" cy="1195705"/>
            <a:chOff x="0" y="0"/>
            <a:chExt cx="703841" cy="314918"/>
          </a:xfrm>
        </p:grpSpPr>
        <p:sp>
          <p:nvSpPr>
            <p:cNvPr name="Freeform 15" id="15"/>
            <p:cNvSpPr/>
            <p:nvPr/>
          </p:nvSpPr>
          <p:spPr>
            <a:xfrm flipH="false" flipV="false" rot="0">
              <a:off x="0" y="0"/>
              <a:ext cx="703841" cy="314918"/>
            </a:xfrm>
            <a:custGeom>
              <a:avLst/>
              <a:gdLst/>
              <a:ahLst/>
              <a:cxnLst/>
              <a:rect r="r" b="b" t="t" l="l"/>
              <a:pathLst>
                <a:path h="314918" w="703841">
                  <a:moveTo>
                    <a:pt x="0" y="0"/>
                  </a:moveTo>
                  <a:lnTo>
                    <a:pt x="703841" y="0"/>
                  </a:lnTo>
                  <a:lnTo>
                    <a:pt x="703841" y="314918"/>
                  </a:lnTo>
                  <a:lnTo>
                    <a:pt x="0" y="314918"/>
                  </a:lnTo>
                  <a:close/>
                </a:path>
              </a:pathLst>
            </a:custGeom>
            <a:gradFill rotWithShape="true">
              <a:gsLst>
                <a:gs pos="0">
                  <a:srgbClr val="185B33">
                    <a:alpha val="100000"/>
                  </a:srgbClr>
                </a:gs>
                <a:gs pos="100000">
                  <a:srgbClr val="97CD9F">
                    <a:alpha val="100000"/>
                  </a:srgbClr>
                </a:gs>
              </a:gsLst>
              <a:lin ang="0"/>
            </a:gradFill>
          </p:spPr>
        </p:sp>
        <p:sp>
          <p:nvSpPr>
            <p:cNvPr name="TextBox 16" id="16"/>
            <p:cNvSpPr txBox="true"/>
            <p:nvPr/>
          </p:nvSpPr>
          <p:spPr>
            <a:xfrm>
              <a:off x="0" y="-9525"/>
              <a:ext cx="703841" cy="324443"/>
            </a:xfrm>
            <a:prstGeom prst="rect">
              <a:avLst/>
            </a:prstGeom>
          </p:spPr>
          <p:txBody>
            <a:bodyPr anchor="ctr" rtlCol="false" tIns="254000" lIns="254000" bIns="254000" rIns="254000"/>
            <a:lstStyle/>
            <a:p>
              <a:pPr algn="ctr">
                <a:lnSpc>
                  <a:spcPts val="2039"/>
                </a:lnSpc>
              </a:pPr>
              <a:r>
                <a:rPr lang="en-US" b="true" sz="1699" spc="50">
                  <a:solidFill>
                    <a:srgbClr val="FFFFFE"/>
                  </a:solidFill>
                  <a:latin typeface="Aileron Bold"/>
                  <a:ea typeface="Aileron Bold"/>
                  <a:cs typeface="Aileron Bold"/>
                  <a:sym typeface="Aileron Bold"/>
                </a:rPr>
                <a:t> Responsabilité Limitée des Associés Actifs</a:t>
              </a:r>
            </a:p>
          </p:txBody>
        </p:sp>
      </p:grpSp>
      <p:grpSp>
        <p:nvGrpSpPr>
          <p:cNvPr name="Group 17" id="17"/>
          <p:cNvGrpSpPr/>
          <p:nvPr/>
        </p:nvGrpSpPr>
        <p:grpSpPr>
          <a:xfrm rot="0">
            <a:off x="9157820" y="5128960"/>
            <a:ext cx="2672395" cy="1053566"/>
            <a:chOff x="0" y="0"/>
            <a:chExt cx="703841" cy="277482"/>
          </a:xfrm>
        </p:grpSpPr>
        <p:sp>
          <p:nvSpPr>
            <p:cNvPr name="Freeform 18" id="18"/>
            <p:cNvSpPr/>
            <p:nvPr/>
          </p:nvSpPr>
          <p:spPr>
            <a:xfrm flipH="false" flipV="false" rot="0">
              <a:off x="0" y="0"/>
              <a:ext cx="703841" cy="277482"/>
            </a:xfrm>
            <a:custGeom>
              <a:avLst/>
              <a:gdLst/>
              <a:ahLst/>
              <a:cxnLst/>
              <a:rect r="r" b="b" t="t" l="l"/>
              <a:pathLst>
                <a:path h="277482" w="703841">
                  <a:moveTo>
                    <a:pt x="0" y="0"/>
                  </a:moveTo>
                  <a:lnTo>
                    <a:pt x="703841" y="0"/>
                  </a:lnTo>
                  <a:lnTo>
                    <a:pt x="703841" y="277482"/>
                  </a:lnTo>
                  <a:lnTo>
                    <a:pt x="0" y="277482"/>
                  </a:lnTo>
                  <a:close/>
                </a:path>
              </a:pathLst>
            </a:custGeom>
            <a:gradFill rotWithShape="true">
              <a:gsLst>
                <a:gs pos="0">
                  <a:srgbClr val="185B33">
                    <a:alpha val="100000"/>
                  </a:srgbClr>
                </a:gs>
                <a:gs pos="100000">
                  <a:srgbClr val="97CD9F">
                    <a:alpha val="100000"/>
                  </a:srgbClr>
                </a:gs>
              </a:gsLst>
              <a:lin ang="0"/>
            </a:gradFill>
          </p:spPr>
        </p:sp>
        <p:sp>
          <p:nvSpPr>
            <p:cNvPr name="TextBox 19" id="19"/>
            <p:cNvSpPr txBox="true"/>
            <p:nvPr/>
          </p:nvSpPr>
          <p:spPr>
            <a:xfrm>
              <a:off x="0" y="-9525"/>
              <a:ext cx="703841" cy="287007"/>
            </a:xfrm>
            <a:prstGeom prst="rect">
              <a:avLst/>
            </a:prstGeom>
          </p:spPr>
          <p:txBody>
            <a:bodyPr anchor="ctr" rtlCol="false" tIns="254000" lIns="254000" bIns="254000" rIns="254000"/>
            <a:lstStyle/>
            <a:p>
              <a:pPr algn="ctr">
                <a:lnSpc>
                  <a:spcPts val="2039"/>
                </a:lnSpc>
              </a:pPr>
              <a:r>
                <a:rPr lang="en-US" b="true" sz="1699" spc="50">
                  <a:solidFill>
                    <a:srgbClr val="FFFFFE"/>
                  </a:solidFill>
                  <a:latin typeface="Aileron Bold"/>
                  <a:ea typeface="Aileron Bold"/>
                  <a:cs typeface="Aileron Bold"/>
                  <a:sym typeface="Aileron Bold"/>
                </a:rPr>
                <a:t>Flexibilité du Statut Social du Gérant</a:t>
              </a:r>
            </a:p>
          </p:txBody>
        </p:sp>
      </p:grpSp>
      <p:grpSp>
        <p:nvGrpSpPr>
          <p:cNvPr name="Group 20" id="20"/>
          <p:cNvGrpSpPr/>
          <p:nvPr/>
        </p:nvGrpSpPr>
        <p:grpSpPr>
          <a:xfrm rot="0">
            <a:off x="14662800" y="5128960"/>
            <a:ext cx="2672395" cy="1053566"/>
            <a:chOff x="0" y="0"/>
            <a:chExt cx="703841" cy="277482"/>
          </a:xfrm>
        </p:grpSpPr>
        <p:sp>
          <p:nvSpPr>
            <p:cNvPr name="Freeform 21" id="21"/>
            <p:cNvSpPr/>
            <p:nvPr/>
          </p:nvSpPr>
          <p:spPr>
            <a:xfrm flipH="false" flipV="false" rot="0">
              <a:off x="0" y="0"/>
              <a:ext cx="703841" cy="277482"/>
            </a:xfrm>
            <a:custGeom>
              <a:avLst/>
              <a:gdLst/>
              <a:ahLst/>
              <a:cxnLst/>
              <a:rect r="r" b="b" t="t" l="l"/>
              <a:pathLst>
                <a:path h="277482" w="703841">
                  <a:moveTo>
                    <a:pt x="0" y="0"/>
                  </a:moveTo>
                  <a:lnTo>
                    <a:pt x="703841" y="0"/>
                  </a:lnTo>
                  <a:lnTo>
                    <a:pt x="703841" y="277482"/>
                  </a:lnTo>
                  <a:lnTo>
                    <a:pt x="0" y="277482"/>
                  </a:lnTo>
                  <a:close/>
                </a:path>
              </a:pathLst>
            </a:custGeom>
            <a:gradFill rotWithShape="true">
              <a:gsLst>
                <a:gs pos="0">
                  <a:srgbClr val="185B33">
                    <a:alpha val="100000"/>
                  </a:srgbClr>
                </a:gs>
                <a:gs pos="100000">
                  <a:srgbClr val="97CD9F">
                    <a:alpha val="100000"/>
                  </a:srgbClr>
                </a:gs>
              </a:gsLst>
              <a:lin ang="0"/>
            </a:gradFill>
          </p:spPr>
        </p:sp>
        <p:sp>
          <p:nvSpPr>
            <p:cNvPr name="TextBox 22" id="22"/>
            <p:cNvSpPr txBox="true"/>
            <p:nvPr/>
          </p:nvSpPr>
          <p:spPr>
            <a:xfrm>
              <a:off x="0" y="-9525"/>
              <a:ext cx="703841" cy="287007"/>
            </a:xfrm>
            <a:prstGeom prst="rect">
              <a:avLst/>
            </a:prstGeom>
          </p:spPr>
          <p:txBody>
            <a:bodyPr anchor="ctr" rtlCol="false" tIns="254000" lIns="254000" bIns="254000" rIns="254000"/>
            <a:lstStyle/>
            <a:p>
              <a:pPr algn="ctr">
                <a:lnSpc>
                  <a:spcPts val="2039"/>
                </a:lnSpc>
              </a:pPr>
              <a:r>
                <a:rPr lang="en-US" b="true" sz="1699" spc="50">
                  <a:solidFill>
                    <a:srgbClr val="FFFFFE"/>
                  </a:solidFill>
                  <a:latin typeface="Aileron Bold"/>
                  <a:ea typeface="Aileron Bold"/>
                  <a:cs typeface="Aileron Bold"/>
                  <a:sym typeface="Aileron Bold"/>
                </a:rPr>
                <a:t> Possibilité d’Ajouter des Associés</a:t>
              </a:r>
            </a:p>
          </p:txBody>
        </p:sp>
      </p:grpSp>
      <p:sp>
        <p:nvSpPr>
          <p:cNvPr name="AutoShape 23" id="23"/>
          <p:cNvSpPr/>
          <p:nvPr/>
        </p:nvSpPr>
        <p:spPr>
          <a:xfrm flipV="true">
            <a:off x="9098441" y="4606849"/>
            <a:ext cx="0" cy="173184"/>
          </a:xfrm>
          <a:prstGeom prst="line">
            <a:avLst/>
          </a:prstGeom>
          <a:ln cap="flat" w="9525">
            <a:solidFill>
              <a:srgbClr val="191919"/>
            </a:solidFill>
            <a:prstDash val="solid"/>
            <a:headEnd type="none" len="sm" w="sm"/>
            <a:tailEnd type="none" len="sm" w="sm"/>
          </a:ln>
        </p:spPr>
      </p:sp>
      <p:sp>
        <p:nvSpPr>
          <p:cNvPr name="AutoShape 24" id="24"/>
          <p:cNvSpPr/>
          <p:nvPr/>
        </p:nvSpPr>
        <p:spPr>
          <a:xfrm flipH="true" flipV="true">
            <a:off x="2197885" y="4784795"/>
            <a:ext cx="0" cy="344164"/>
          </a:xfrm>
          <a:prstGeom prst="line">
            <a:avLst/>
          </a:prstGeom>
          <a:ln cap="flat" w="9525">
            <a:solidFill>
              <a:srgbClr val="191919"/>
            </a:solidFill>
            <a:prstDash val="solid"/>
            <a:headEnd type="none" len="sm" w="sm"/>
            <a:tailEnd type="none" len="sm" w="sm"/>
          </a:ln>
        </p:spPr>
      </p:sp>
      <p:sp>
        <p:nvSpPr>
          <p:cNvPr name="AutoShape 25" id="25"/>
          <p:cNvSpPr/>
          <p:nvPr/>
        </p:nvSpPr>
        <p:spPr>
          <a:xfrm flipV="true">
            <a:off x="15998998" y="4784795"/>
            <a:ext cx="0" cy="344164"/>
          </a:xfrm>
          <a:prstGeom prst="line">
            <a:avLst/>
          </a:prstGeom>
          <a:ln cap="flat" w="9525">
            <a:solidFill>
              <a:srgbClr val="191919"/>
            </a:solidFill>
            <a:prstDash val="solid"/>
            <a:headEnd type="none" len="sm" w="sm"/>
            <a:tailEnd type="none" len="sm" w="sm"/>
          </a:ln>
        </p:spPr>
      </p:sp>
      <p:sp>
        <p:nvSpPr>
          <p:cNvPr name="AutoShape 26" id="26"/>
          <p:cNvSpPr/>
          <p:nvPr/>
        </p:nvSpPr>
        <p:spPr>
          <a:xfrm flipH="true">
            <a:off x="2193122" y="4784795"/>
            <a:ext cx="13810638" cy="0"/>
          </a:xfrm>
          <a:prstGeom prst="line">
            <a:avLst/>
          </a:prstGeom>
          <a:ln cap="flat" w="9525">
            <a:solidFill>
              <a:srgbClr val="191919"/>
            </a:solidFill>
            <a:prstDash val="solid"/>
            <a:headEnd type="none" len="sm" w="sm"/>
            <a:tailEnd type="none" len="sm" w="sm"/>
          </a:ln>
        </p:spPr>
      </p:sp>
      <p:sp>
        <p:nvSpPr>
          <p:cNvPr name="TextBox 27" id="27"/>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12</a:t>
            </a:r>
          </a:p>
        </p:txBody>
      </p:sp>
      <p:sp>
        <p:nvSpPr>
          <p:cNvPr name="TextBox 28" id="28"/>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9</a:t>
            </a:r>
          </a:p>
        </p:txBody>
      </p:sp>
      <p:sp>
        <p:nvSpPr>
          <p:cNvPr name="Freeform 29" id="29"/>
          <p:cNvSpPr/>
          <p:nvPr/>
        </p:nvSpPr>
        <p:spPr>
          <a:xfrm flipH="false" flipV="false" rot="0">
            <a:off x="4625780" y="9473760"/>
            <a:ext cx="2958536" cy="2824864"/>
          </a:xfrm>
          <a:custGeom>
            <a:avLst/>
            <a:gdLst/>
            <a:ahLst/>
            <a:cxnLst/>
            <a:rect r="r" b="b" t="t" l="l"/>
            <a:pathLst>
              <a:path h="2824864" w="2958536">
                <a:moveTo>
                  <a:pt x="0" y="0"/>
                </a:moveTo>
                <a:lnTo>
                  <a:pt x="2958536" y="0"/>
                </a:lnTo>
                <a:lnTo>
                  <a:pt x="2958536" y="2824863"/>
                </a:lnTo>
                <a:lnTo>
                  <a:pt x="0" y="2824863"/>
                </a:lnTo>
                <a:lnTo>
                  <a:pt x="0" y="0"/>
                </a:lnTo>
                <a:close/>
              </a:path>
            </a:pathLst>
          </a:custGeom>
          <a:blipFill>
            <a:blip r:embed="rId3">
              <a:alphaModFix amt="8999"/>
            </a:blip>
            <a:stretch>
              <a:fillRect l="0" t="-14190" r="0" b="-14190"/>
            </a:stretch>
          </a:blipFill>
        </p:spPr>
      </p:sp>
      <p:grpSp>
        <p:nvGrpSpPr>
          <p:cNvPr name="Group 30" id="30"/>
          <p:cNvGrpSpPr/>
          <p:nvPr/>
        </p:nvGrpSpPr>
        <p:grpSpPr>
          <a:xfrm rot="0">
            <a:off x="-9228676" y="-353712"/>
            <a:ext cx="10994424" cy="10994424"/>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6A881">
                  <a:alpha val="11765"/>
                </a:srgbClr>
              </a:solidFill>
              <a:prstDash val="solid"/>
              <a:miter/>
            </a:ln>
          </p:spPr>
        </p:sp>
        <p:sp>
          <p:nvSpPr>
            <p:cNvPr name="TextBox 32" id="3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33" id="33"/>
          <p:cNvSpPr/>
          <p:nvPr/>
        </p:nvSpPr>
        <p:spPr>
          <a:xfrm flipH="false" flipV="false" rot="-9895612">
            <a:off x="524805" y="-1412432"/>
            <a:ext cx="2958536" cy="2824864"/>
          </a:xfrm>
          <a:custGeom>
            <a:avLst/>
            <a:gdLst/>
            <a:ahLst/>
            <a:cxnLst/>
            <a:rect r="r" b="b" t="t" l="l"/>
            <a:pathLst>
              <a:path h="2824864" w="2958536">
                <a:moveTo>
                  <a:pt x="0" y="0"/>
                </a:moveTo>
                <a:lnTo>
                  <a:pt x="2958535" y="0"/>
                </a:lnTo>
                <a:lnTo>
                  <a:pt x="2958535" y="2824864"/>
                </a:lnTo>
                <a:lnTo>
                  <a:pt x="0" y="2824864"/>
                </a:lnTo>
                <a:lnTo>
                  <a:pt x="0" y="0"/>
                </a:lnTo>
                <a:close/>
              </a:path>
            </a:pathLst>
          </a:custGeom>
          <a:blipFill>
            <a:blip r:embed="rId3">
              <a:alphaModFix amt="8999"/>
            </a:blip>
            <a:stretch>
              <a:fillRect l="0" t="-14190" r="0" b="-14190"/>
            </a:stretch>
          </a:blipFill>
        </p:spPr>
      </p:sp>
      <p:grpSp>
        <p:nvGrpSpPr>
          <p:cNvPr name="Group 34" id="34"/>
          <p:cNvGrpSpPr/>
          <p:nvPr/>
        </p:nvGrpSpPr>
        <p:grpSpPr>
          <a:xfrm rot="0">
            <a:off x="15831257" y="-6238799"/>
            <a:ext cx="14214475" cy="14214475"/>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a:ln cap="sq">
              <a:noFill/>
              <a:prstDash val="solid"/>
              <a:miter/>
            </a:ln>
          </p:spPr>
        </p:sp>
        <p:sp>
          <p:nvSpPr>
            <p:cNvPr name="TextBox 36" id="36"/>
            <p:cNvSpPr txBox="true"/>
            <p:nvPr/>
          </p:nvSpPr>
          <p:spPr>
            <a:xfrm>
              <a:off x="76200" y="28575"/>
              <a:ext cx="660400" cy="7080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37" id="37"/>
          <p:cNvSpPr/>
          <p:nvPr/>
        </p:nvSpPr>
        <p:spPr>
          <a:xfrm flipH="false" flipV="false" rot="-1252649">
            <a:off x="16858748" y="-539324"/>
            <a:ext cx="2858505" cy="5878708"/>
          </a:xfrm>
          <a:custGeom>
            <a:avLst/>
            <a:gdLst/>
            <a:ahLst/>
            <a:cxnLst/>
            <a:rect r="r" b="b" t="t" l="l"/>
            <a:pathLst>
              <a:path h="5878708" w="2858505">
                <a:moveTo>
                  <a:pt x="0" y="0"/>
                </a:moveTo>
                <a:lnTo>
                  <a:pt x="2858504" y="0"/>
                </a:lnTo>
                <a:lnTo>
                  <a:pt x="2858504" y="5878707"/>
                </a:lnTo>
                <a:lnTo>
                  <a:pt x="0" y="5878707"/>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204881" b="0"/>
            </a:stretch>
          </a:blipFill>
        </p:spPr>
      </p:sp>
      <p:sp>
        <p:nvSpPr>
          <p:cNvPr name="Freeform 38" id="38"/>
          <p:cNvSpPr/>
          <p:nvPr/>
        </p:nvSpPr>
        <p:spPr>
          <a:xfrm flipH="false" flipV="false" rot="3292229">
            <a:off x="16601062" y="7603116"/>
            <a:ext cx="1819191" cy="3741288"/>
          </a:xfrm>
          <a:custGeom>
            <a:avLst/>
            <a:gdLst/>
            <a:ahLst/>
            <a:cxnLst/>
            <a:rect r="r" b="b" t="t" l="l"/>
            <a:pathLst>
              <a:path h="3741288" w="1819191">
                <a:moveTo>
                  <a:pt x="0" y="0"/>
                </a:moveTo>
                <a:lnTo>
                  <a:pt x="1819191" y="0"/>
                </a:lnTo>
                <a:lnTo>
                  <a:pt x="1819191" y="3741288"/>
                </a:lnTo>
                <a:lnTo>
                  <a:pt x="0" y="3741288"/>
                </a:lnTo>
                <a:lnTo>
                  <a:pt x="0" y="0"/>
                </a:lnTo>
                <a:close/>
              </a:path>
            </a:pathLst>
          </a:custGeom>
          <a:blipFill>
            <a:blip r:embed="rId6">
              <a:alphaModFix amt="53000"/>
              <a:extLst>
                <a:ext uri="{96DAC541-7B7A-43D3-8B79-37D633B846F1}">
                  <asvg:svgBlip xmlns:asvg="http://schemas.microsoft.com/office/drawing/2016/SVG/main" r:embed="rId7"/>
                </a:ext>
              </a:extLst>
            </a:blip>
            <a:stretch>
              <a:fillRect l="0" t="0" r="-204881"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6666" r="0" b="-16666"/>
            </a:stretch>
          </a:blipFill>
        </p:spPr>
      </p:sp>
      <p:grpSp>
        <p:nvGrpSpPr>
          <p:cNvPr name="Group 3" id="3"/>
          <p:cNvGrpSpPr/>
          <p:nvPr/>
        </p:nvGrpSpPr>
        <p:grpSpPr>
          <a:xfrm rot="0">
            <a:off x="12966700" y="-130175"/>
            <a:ext cx="5943600" cy="10547350"/>
            <a:chOff x="0" y="0"/>
            <a:chExt cx="1565393" cy="2777903"/>
          </a:xfrm>
        </p:grpSpPr>
        <p:sp>
          <p:nvSpPr>
            <p:cNvPr name="Freeform 4" id="4"/>
            <p:cNvSpPr/>
            <p:nvPr/>
          </p:nvSpPr>
          <p:spPr>
            <a:xfrm flipH="false" flipV="false" rot="0">
              <a:off x="0" y="0"/>
              <a:ext cx="1565393" cy="2777903"/>
            </a:xfrm>
            <a:custGeom>
              <a:avLst/>
              <a:gdLst/>
              <a:ahLst/>
              <a:cxnLst/>
              <a:rect r="r" b="b" t="t" l="l"/>
              <a:pathLst>
                <a:path h="2777903" w="1565393">
                  <a:moveTo>
                    <a:pt x="66431" y="0"/>
                  </a:moveTo>
                  <a:lnTo>
                    <a:pt x="1498962" y="0"/>
                  </a:lnTo>
                  <a:cubicBezTo>
                    <a:pt x="1535651" y="0"/>
                    <a:pt x="1565393" y="29742"/>
                    <a:pt x="1565393" y="66431"/>
                  </a:cubicBezTo>
                  <a:lnTo>
                    <a:pt x="1565393" y="2711472"/>
                  </a:lnTo>
                  <a:cubicBezTo>
                    <a:pt x="1565393" y="2729091"/>
                    <a:pt x="1558394" y="2745988"/>
                    <a:pt x="1545935" y="2758446"/>
                  </a:cubicBezTo>
                  <a:cubicBezTo>
                    <a:pt x="1533477" y="2770904"/>
                    <a:pt x="1516580" y="2777903"/>
                    <a:pt x="1498962" y="2777903"/>
                  </a:cubicBezTo>
                  <a:lnTo>
                    <a:pt x="66431" y="2777903"/>
                  </a:lnTo>
                  <a:cubicBezTo>
                    <a:pt x="29742" y="2777903"/>
                    <a:pt x="0" y="2748161"/>
                    <a:pt x="0" y="2711472"/>
                  </a:cubicBezTo>
                  <a:lnTo>
                    <a:pt x="0" y="66431"/>
                  </a:lnTo>
                  <a:cubicBezTo>
                    <a:pt x="0" y="48812"/>
                    <a:pt x="6999" y="31915"/>
                    <a:pt x="19457" y="19457"/>
                  </a:cubicBezTo>
                  <a:cubicBezTo>
                    <a:pt x="31915" y="6999"/>
                    <a:pt x="48812" y="0"/>
                    <a:pt x="66431" y="0"/>
                  </a:cubicBezTo>
                  <a:close/>
                </a:path>
              </a:pathLst>
            </a:custGeom>
            <a:gradFill rotWithShape="true">
              <a:gsLst>
                <a:gs pos="0">
                  <a:srgbClr val="185B33">
                    <a:alpha val="100000"/>
                  </a:srgbClr>
                </a:gs>
                <a:gs pos="100000">
                  <a:srgbClr val="97CD9F">
                    <a:alpha val="100000"/>
                  </a:srgbClr>
                </a:gs>
              </a:gsLst>
              <a:lin ang="0"/>
            </a:gradFill>
          </p:spPr>
        </p:sp>
        <p:sp>
          <p:nvSpPr>
            <p:cNvPr name="TextBox 5" id="5"/>
            <p:cNvSpPr txBox="true"/>
            <p:nvPr/>
          </p:nvSpPr>
          <p:spPr>
            <a:xfrm>
              <a:off x="0" y="-47625"/>
              <a:ext cx="1565393" cy="2825528"/>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9813325" y="1102366"/>
            <a:ext cx="8113963" cy="8082268"/>
            <a:chOff x="0" y="0"/>
            <a:chExt cx="6502400" cy="6477000"/>
          </a:xfrm>
        </p:grpSpPr>
        <p:sp>
          <p:nvSpPr>
            <p:cNvPr name="Freeform 7" id="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3931" t="0" r="-3931" b="0"/>
              </a:stretch>
            </a:blipFill>
          </p:spPr>
        </p:sp>
        <p:sp>
          <p:nvSpPr>
            <p:cNvPr name="Freeform 8" id="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Freeform 9" id="9"/>
          <p:cNvSpPr/>
          <p:nvPr/>
        </p:nvSpPr>
        <p:spPr>
          <a:xfrm flipH="false" flipV="false" rot="0">
            <a:off x="5726924" y="2409976"/>
            <a:ext cx="3123000" cy="6774658"/>
          </a:xfrm>
          <a:custGeom>
            <a:avLst/>
            <a:gdLst/>
            <a:ahLst/>
            <a:cxnLst/>
            <a:rect r="r" b="b" t="t" l="l"/>
            <a:pathLst>
              <a:path h="6774658" w="3123000">
                <a:moveTo>
                  <a:pt x="0" y="0"/>
                </a:moveTo>
                <a:lnTo>
                  <a:pt x="3123000" y="0"/>
                </a:lnTo>
                <a:lnTo>
                  <a:pt x="3123000" y="6774658"/>
                </a:lnTo>
                <a:lnTo>
                  <a:pt x="0" y="6774658"/>
                </a:lnTo>
                <a:lnTo>
                  <a:pt x="0" y="0"/>
                </a:lnTo>
                <a:close/>
              </a:path>
            </a:pathLst>
          </a:custGeom>
          <a:blipFill>
            <a:blip r:embed="rId5"/>
            <a:stretch>
              <a:fillRect l="0" t="0" r="0" b="0"/>
            </a:stretch>
          </a:blipFill>
        </p:spPr>
      </p:sp>
      <p:sp>
        <p:nvSpPr>
          <p:cNvPr name="Freeform 10" id="10"/>
          <p:cNvSpPr/>
          <p:nvPr/>
        </p:nvSpPr>
        <p:spPr>
          <a:xfrm flipH="false" flipV="false" rot="0">
            <a:off x="1271951" y="2409976"/>
            <a:ext cx="3110378" cy="6774658"/>
          </a:xfrm>
          <a:custGeom>
            <a:avLst/>
            <a:gdLst/>
            <a:ahLst/>
            <a:cxnLst/>
            <a:rect r="r" b="b" t="t" l="l"/>
            <a:pathLst>
              <a:path h="6774658" w="3110378">
                <a:moveTo>
                  <a:pt x="0" y="0"/>
                </a:moveTo>
                <a:lnTo>
                  <a:pt x="3110378" y="0"/>
                </a:lnTo>
                <a:lnTo>
                  <a:pt x="3110378" y="6774658"/>
                </a:lnTo>
                <a:lnTo>
                  <a:pt x="0" y="6774658"/>
                </a:lnTo>
                <a:lnTo>
                  <a:pt x="0" y="0"/>
                </a:lnTo>
                <a:close/>
              </a:path>
            </a:pathLst>
          </a:custGeom>
          <a:blipFill>
            <a:blip r:embed="rId6"/>
            <a:stretch>
              <a:fillRect l="0" t="0" r="0" b="0"/>
            </a:stretch>
          </a:blipFill>
        </p:spPr>
      </p:sp>
      <p:sp>
        <p:nvSpPr>
          <p:cNvPr name="TextBox 11" id="11"/>
          <p:cNvSpPr txBox="true"/>
          <p:nvPr/>
        </p:nvSpPr>
        <p:spPr>
          <a:xfrm rot="0">
            <a:off x="225295" y="10323"/>
            <a:ext cx="8784625" cy="1436877"/>
          </a:xfrm>
          <a:prstGeom prst="rect">
            <a:avLst/>
          </a:prstGeom>
        </p:spPr>
        <p:txBody>
          <a:bodyPr anchor="t" rtlCol="false" tIns="0" lIns="0" bIns="0" rIns="0">
            <a:spAutoFit/>
          </a:bodyPr>
          <a:lstStyle/>
          <a:p>
            <a:pPr algn="l">
              <a:lnSpc>
                <a:spcPts val="11627"/>
              </a:lnSpc>
              <a:spcBef>
                <a:spcPct val="0"/>
              </a:spcBef>
            </a:pPr>
            <a:r>
              <a:rPr lang="en-US" sz="8305">
                <a:solidFill>
                  <a:srgbClr val="191919"/>
                </a:solidFill>
                <a:latin typeface="Sunday"/>
                <a:ea typeface="Sunday"/>
                <a:cs typeface="Sunday"/>
                <a:sym typeface="Sunday"/>
              </a:rPr>
              <a:t>CONCLUSION</a:t>
            </a:r>
          </a:p>
        </p:txBody>
      </p:sp>
      <p:sp>
        <p:nvSpPr>
          <p:cNvPr name="TextBox 12" id="12"/>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13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5237" y="37015"/>
            <a:ext cx="18780120" cy="3617379"/>
            <a:chOff x="0" y="0"/>
            <a:chExt cx="4946204" cy="952725"/>
          </a:xfrm>
        </p:grpSpPr>
        <p:sp>
          <p:nvSpPr>
            <p:cNvPr name="Freeform 3" id="3"/>
            <p:cNvSpPr/>
            <p:nvPr/>
          </p:nvSpPr>
          <p:spPr>
            <a:xfrm flipH="false" flipV="false" rot="0">
              <a:off x="0" y="0"/>
              <a:ext cx="4946204" cy="952725"/>
            </a:xfrm>
            <a:custGeom>
              <a:avLst/>
              <a:gdLst/>
              <a:ahLst/>
              <a:cxnLst/>
              <a:rect r="r" b="b" t="t" l="l"/>
              <a:pathLst>
                <a:path h="952725" w="4946204">
                  <a:moveTo>
                    <a:pt x="0" y="0"/>
                  </a:moveTo>
                  <a:lnTo>
                    <a:pt x="4946204" y="0"/>
                  </a:lnTo>
                  <a:lnTo>
                    <a:pt x="4946204" y="952725"/>
                  </a:lnTo>
                  <a:lnTo>
                    <a:pt x="0" y="952725"/>
                  </a:ln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47625"/>
              <a:ext cx="4946204" cy="10003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268967" y="4785079"/>
            <a:ext cx="2939529" cy="3603294"/>
          </a:xfrm>
          <a:custGeom>
            <a:avLst/>
            <a:gdLst/>
            <a:ahLst/>
            <a:cxnLst/>
            <a:rect r="r" b="b" t="t" l="l"/>
            <a:pathLst>
              <a:path h="3603294" w="2939529">
                <a:moveTo>
                  <a:pt x="0" y="0"/>
                </a:moveTo>
                <a:lnTo>
                  <a:pt x="2939529" y="0"/>
                </a:lnTo>
                <a:lnTo>
                  <a:pt x="2939529" y="3603293"/>
                </a:lnTo>
                <a:lnTo>
                  <a:pt x="0" y="3603293"/>
                </a:lnTo>
                <a:lnTo>
                  <a:pt x="0" y="0"/>
                </a:lnTo>
                <a:close/>
              </a:path>
            </a:pathLst>
          </a:custGeom>
          <a:blipFill>
            <a:blip r:embed="rId3"/>
            <a:stretch>
              <a:fillRect l="0" t="0" r="0" b="0"/>
            </a:stretch>
          </a:blipFill>
        </p:spPr>
      </p:sp>
      <p:sp>
        <p:nvSpPr>
          <p:cNvPr name="Freeform 6" id="6"/>
          <p:cNvSpPr/>
          <p:nvPr/>
        </p:nvSpPr>
        <p:spPr>
          <a:xfrm flipH="false" flipV="false" rot="0">
            <a:off x="511881" y="9044427"/>
            <a:ext cx="2647873" cy="3245780"/>
          </a:xfrm>
          <a:custGeom>
            <a:avLst/>
            <a:gdLst/>
            <a:ahLst/>
            <a:cxnLst/>
            <a:rect r="r" b="b" t="t" l="l"/>
            <a:pathLst>
              <a:path h="3245780" w="2647873">
                <a:moveTo>
                  <a:pt x="0" y="0"/>
                </a:moveTo>
                <a:lnTo>
                  <a:pt x="2647874" y="0"/>
                </a:lnTo>
                <a:lnTo>
                  <a:pt x="2647874" y="3245780"/>
                </a:lnTo>
                <a:lnTo>
                  <a:pt x="0" y="3245780"/>
                </a:lnTo>
                <a:lnTo>
                  <a:pt x="0" y="0"/>
                </a:lnTo>
                <a:close/>
              </a:path>
            </a:pathLst>
          </a:custGeom>
          <a:blipFill>
            <a:blip r:embed="rId3">
              <a:alphaModFix amt="15000"/>
            </a:blip>
            <a:stretch>
              <a:fillRect l="0" t="0" r="0" b="0"/>
            </a:stretch>
          </a:blipFill>
        </p:spPr>
      </p:sp>
      <p:sp>
        <p:nvSpPr>
          <p:cNvPr name="Freeform 7" id="7"/>
          <p:cNvSpPr/>
          <p:nvPr/>
        </p:nvSpPr>
        <p:spPr>
          <a:xfrm flipH="false" flipV="false" rot="0">
            <a:off x="16964063" y="4963836"/>
            <a:ext cx="2647873" cy="3245780"/>
          </a:xfrm>
          <a:custGeom>
            <a:avLst/>
            <a:gdLst/>
            <a:ahLst/>
            <a:cxnLst/>
            <a:rect r="r" b="b" t="t" l="l"/>
            <a:pathLst>
              <a:path h="3245780" w="2647873">
                <a:moveTo>
                  <a:pt x="0" y="0"/>
                </a:moveTo>
                <a:lnTo>
                  <a:pt x="2647874" y="0"/>
                </a:lnTo>
                <a:lnTo>
                  <a:pt x="2647874" y="3245780"/>
                </a:lnTo>
                <a:lnTo>
                  <a:pt x="0" y="3245780"/>
                </a:lnTo>
                <a:lnTo>
                  <a:pt x="0" y="0"/>
                </a:lnTo>
                <a:close/>
              </a:path>
            </a:pathLst>
          </a:custGeom>
          <a:blipFill>
            <a:blip r:embed="rId3">
              <a:alphaModFix amt="15000"/>
            </a:blip>
            <a:stretch>
              <a:fillRect l="0" t="0" r="0" b="0"/>
            </a:stretch>
          </a:blipFill>
        </p:spPr>
      </p:sp>
      <p:sp>
        <p:nvSpPr>
          <p:cNvPr name="Freeform 8" id="8"/>
          <p:cNvSpPr/>
          <p:nvPr/>
        </p:nvSpPr>
        <p:spPr>
          <a:xfrm flipH="false" flipV="false" rot="0">
            <a:off x="12378839" y="9044427"/>
            <a:ext cx="2647873" cy="3245780"/>
          </a:xfrm>
          <a:custGeom>
            <a:avLst/>
            <a:gdLst/>
            <a:ahLst/>
            <a:cxnLst/>
            <a:rect r="r" b="b" t="t" l="l"/>
            <a:pathLst>
              <a:path h="3245780" w="2647873">
                <a:moveTo>
                  <a:pt x="0" y="0"/>
                </a:moveTo>
                <a:lnTo>
                  <a:pt x="2647873" y="0"/>
                </a:lnTo>
                <a:lnTo>
                  <a:pt x="2647873" y="3245780"/>
                </a:lnTo>
                <a:lnTo>
                  <a:pt x="0" y="3245780"/>
                </a:lnTo>
                <a:lnTo>
                  <a:pt x="0" y="0"/>
                </a:lnTo>
                <a:close/>
              </a:path>
            </a:pathLst>
          </a:custGeom>
          <a:blipFill>
            <a:blip r:embed="rId3">
              <a:alphaModFix amt="15000"/>
            </a:blip>
            <a:stretch>
              <a:fillRect l="0" t="0" r="0" b="0"/>
            </a:stretch>
          </a:blipFill>
        </p:spPr>
      </p:sp>
      <p:sp>
        <p:nvSpPr>
          <p:cNvPr name="Freeform 9" id="9"/>
          <p:cNvSpPr/>
          <p:nvPr/>
        </p:nvSpPr>
        <p:spPr>
          <a:xfrm flipH="false" flipV="false" rot="0">
            <a:off x="-1323937" y="4085252"/>
            <a:ext cx="2647873" cy="3245780"/>
          </a:xfrm>
          <a:custGeom>
            <a:avLst/>
            <a:gdLst/>
            <a:ahLst/>
            <a:cxnLst/>
            <a:rect r="r" b="b" t="t" l="l"/>
            <a:pathLst>
              <a:path h="3245780" w="2647873">
                <a:moveTo>
                  <a:pt x="0" y="0"/>
                </a:moveTo>
                <a:lnTo>
                  <a:pt x="2647874" y="0"/>
                </a:lnTo>
                <a:lnTo>
                  <a:pt x="2647874" y="3245780"/>
                </a:lnTo>
                <a:lnTo>
                  <a:pt x="0" y="3245780"/>
                </a:lnTo>
                <a:lnTo>
                  <a:pt x="0" y="0"/>
                </a:lnTo>
                <a:close/>
              </a:path>
            </a:pathLst>
          </a:custGeom>
          <a:blipFill>
            <a:blip r:embed="rId3">
              <a:alphaModFix amt="15000"/>
            </a:blip>
            <a:stretch>
              <a:fillRect l="0" t="0" r="0" b="0"/>
            </a:stretch>
          </a:blipFill>
        </p:spPr>
      </p:sp>
      <p:sp>
        <p:nvSpPr>
          <p:cNvPr name="Freeform 10" id="10"/>
          <p:cNvSpPr/>
          <p:nvPr/>
        </p:nvSpPr>
        <p:spPr>
          <a:xfrm flipH="false" flipV="false" rot="0">
            <a:off x="5938081" y="7757439"/>
            <a:ext cx="5601300" cy="1470341"/>
          </a:xfrm>
          <a:custGeom>
            <a:avLst/>
            <a:gdLst/>
            <a:ahLst/>
            <a:cxnLst/>
            <a:rect r="r" b="b" t="t" l="l"/>
            <a:pathLst>
              <a:path h="1470341" w="5601300">
                <a:moveTo>
                  <a:pt x="0" y="0"/>
                </a:moveTo>
                <a:lnTo>
                  <a:pt x="5601300" y="0"/>
                </a:lnTo>
                <a:lnTo>
                  <a:pt x="5601300" y="1470341"/>
                </a:lnTo>
                <a:lnTo>
                  <a:pt x="0" y="1470341"/>
                </a:lnTo>
                <a:lnTo>
                  <a:pt x="0" y="0"/>
                </a:lnTo>
                <a:close/>
              </a:path>
            </a:pathLst>
          </a:custGeom>
          <a:blipFill>
            <a:blip r:embed="rId4"/>
            <a:stretch>
              <a:fillRect l="0" t="0" r="0" b="0"/>
            </a:stretch>
          </a:blipFill>
        </p:spPr>
      </p:sp>
      <p:sp>
        <p:nvSpPr>
          <p:cNvPr name="TextBox 11" id="11"/>
          <p:cNvSpPr txBox="true"/>
          <p:nvPr/>
        </p:nvSpPr>
        <p:spPr>
          <a:xfrm rot="0">
            <a:off x="2595169" y="1144188"/>
            <a:ext cx="13097662" cy="1260158"/>
          </a:xfrm>
          <a:prstGeom prst="rect">
            <a:avLst/>
          </a:prstGeom>
        </p:spPr>
        <p:txBody>
          <a:bodyPr anchor="t" rtlCol="false" tIns="0" lIns="0" bIns="0" rIns="0">
            <a:spAutoFit/>
          </a:bodyPr>
          <a:lstStyle/>
          <a:p>
            <a:pPr algn="ctr">
              <a:lnSpc>
                <a:spcPts val="10342"/>
              </a:lnSpc>
              <a:spcBef>
                <a:spcPct val="0"/>
              </a:spcBef>
            </a:pPr>
            <a:r>
              <a:rPr lang="en-US" sz="7387">
                <a:solidFill>
                  <a:srgbClr val="191919"/>
                </a:solidFill>
                <a:latin typeface="Lemon Tuesday"/>
                <a:ea typeface="Lemon Tuesday"/>
                <a:cs typeface="Lemon Tuesday"/>
                <a:sym typeface="Lemon Tuesday"/>
              </a:rPr>
              <a:t>MERCI POUR VOTRE ATTENTION</a:t>
            </a:r>
          </a:p>
        </p:txBody>
      </p:sp>
      <p:sp>
        <p:nvSpPr>
          <p:cNvPr name="TextBox 12" id="12"/>
          <p:cNvSpPr txBox="true"/>
          <p:nvPr/>
        </p:nvSpPr>
        <p:spPr>
          <a:xfrm rot="0">
            <a:off x="511881" y="8901552"/>
            <a:ext cx="17456183" cy="1260158"/>
          </a:xfrm>
          <a:prstGeom prst="rect">
            <a:avLst/>
          </a:prstGeom>
        </p:spPr>
        <p:txBody>
          <a:bodyPr anchor="t" rtlCol="false" tIns="0" lIns="0" bIns="0" rIns="0">
            <a:spAutoFit/>
          </a:bodyPr>
          <a:lstStyle/>
          <a:p>
            <a:pPr algn="ctr">
              <a:lnSpc>
                <a:spcPts val="10342"/>
              </a:lnSpc>
              <a:spcBef>
                <a:spcPct val="0"/>
              </a:spcBef>
            </a:pPr>
            <a:r>
              <a:rPr lang="en-US" sz="7387">
                <a:solidFill>
                  <a:srgbClr val="191919"/>
                </a:solidFill>
                <a:latin typeface="Lemon Tuesday"/>
                <a:ea typeface="Lemon Tuesday"/>
                <a:cs typeface="Lemon Tuesday"/>
                <a:sym typeface="Lemon Tuesday"/>
              </a:rPr>
              <a:t>CHERCHEZ MOINS, VIVRE MIEUX !</a:t>
            </a:r>
          </a:p>
        </p:txBody>
      </p:sp>
      <p:sp>
        <p:nvSpPr>
          <p:cNvPr name="TextBox 13" id="13"/>
          <p:cNvSpPr txBox="true"/>
          <p:nvPr/>
        </p:nvSpPr>
        <p:spPr>
          <a:xfrm rot="0">
            <a:off x="5364530" y="4104302"/>
            <a:ext cx="6748404" cy="670024"/>
          </a:xfrm>
          <a:prstGeom prst="rect">
            <a:avLst/>
          </a:prstGeom>
        </p:spPr>
        <p:txBody>
          <a:bodyPr anchor="t" rtlCol="false" tIns="0" lIns="0" bIns="0" rIns="0">
            <a:spAutoFit/>
          </a:bodyPr>
          <a:lstStyle/>
          <a:p>
            <a:pPr algn="ctr">
              <a:lnSpc>
                <a:spcPts val="5594"/>
              </a:lnSpc>
              <a:spcBef>
                <a:spcPct val="0"/>
              </a:spcBef>
            </a:pPr>
            <a:r>
              <a:rPr lang="en-US" b="true" sz="3996" spc="559">
                <a:solidFill>
                  <a:srgbClr val="191919"/>
                </a:solidFill>
                <a:latin typeface="Comic Sans Bold"/>
                <a:ea typeface="Comic Sans Bold"/>
                <a:cs typeface="Comic Sans Bold"/>
                <a:sym typeface="Comic Sans Bold"/>
              </a:rPr>
              <a:t>PharmacieFinder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7908" y="2514236"/>
            <a:ext cx="7140959" cy="6744064"/>
            <a:chOff x="0" y="0"/>
            <a:chExt cx="2736010" cy="2583943"/>
          </a:xfrm>
        </p:grpSpPr>
        <p:sp>
          <p:nvSpPr>
            <p:cNvPr name="Freeform 3" id="3"/>
            <p:cNvSpPr/>
            <p:nvPr/>
          </p:nvSpPr>
          <p:spPr>
            <a:xfrm flipH="false" flipV="false" rot="0">
              <a:off x="0" y="0"/>
              <a:ext cx="2736010" cy="2583943"/>
            </a:xfrm>
            <a:custGeom>
              <a:avLst/>
              <a:gdLst/>
              <a:ahLst/>
              <a:cxnLst/>
              <a:rect r="r" b="b" t="t" l="l"/>
              <a:pathLst>
                <a:path h="2583943" w="2736010">
                  <a:moveTo>
                    <a:pt x="0" y="0"/>
                  </a:moveTo>
                  <a:lnTo>
                    <a:pt x="2736010" y="0"/>
                  </a:lnTo>
                  <a:lnTo>
                    <a:pt x="2736010" y="2583943"/>
                  </a:lnTo>
                  <a:lnTo>
                    <a:pt x="0" y="2583943"/>
                  </a:lnTo>
                  <a:close/>
                </a:path>
              </a:pathLst>
            </a:custGeom>
            <a:solidFill>
              <a:srgbClr val="000000">
                <a:alpha val="0"/>
              </a:srgbClr>
            </a:solidFill>
          </p:spPr>
        </p:sp>
        <p:sp>
          <p:nvSpPr>
            <p:cNvPr name="TextBox 4" id="4"/>
            <p:cNvSpPr txBox="true"/>
            <p:nvPr/>
          </p:nvSpPr>
          <p:spPr>
            <a:xfrm>
              <a:off x="0" y="-19050"/>
              <a:ext cx="2736010" cy="2602993"/>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true" rot="0">
            <a:off x="6390762" y="5654658"/>
            <a:ext cx="3817148" cy="1078344"/>
          </a:xfrm>
          <a:custGeom>
            <a:avLst/>
            <a:gdLst/>
            <a:ahLst/>
            <a:cxnLst/>
            <a:rect r="r" b="b" t="t" l="l"/>
            <a:pathLst>
              <a:path h="1078344" w="3817148">
                <a:moveTo>
                  <a:pt x="0" y="1078345"/>
                </a:moveTo>
                <a:lnTo>
                  <a:pt x="3817149" y="1078345"/>
                </a:lnTo>
                <a:lnTo>
                  <a:pt x="3817149" y="0"/>
                </a:lnTo>
                <a:lnTo>
                  <a:pt x="0" y="0"/>
                </a:lnTo>
                <a:lnTo>
                  <a:pt x="0" y="107834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67221" y="5518406"/>
            <a:ext cx="5399716" cy="1667752"/>
          </a:xfrm>
          <a:custGeom>
            <a:avLst/>
            <a:gdLst/>
            <a:ahLst/>
            <a:cxnLst/>
            <a:rect r="r" b="b" t="t" l="l"/>
            <a:pathLst>
              <a:path h="1667752" w="5399716">
                <a:moveTo>
                  <a:pt x="0" y="0"/>
                </a:moveTo>
                <a:lnTo>
                  <a:pt x="5399716" y="0"/>
                </a:lnTo>
                <a:lnTo>
                  <a:pt x="5399716" y="1667752"/>
                </a:lnTo>
                <a:lnTo>
                  <a:pt x="0" y="1667752"/>
                </a:lnTo>
                <a:lnTo>
                  <a:pt x="0" y="0"/>
                </a:lnTo>
                <a:close/>
              </a:path>
            </a:pathLst>
          </a:custGeom>
          <a:blipFill>
            <a:blip r:embed="rId4"/>
            <a:stretch>
              <a:fillRect l="0" t="0" r="0" b="0"/>
            </a:stretch>
          </a:blipFill>
        </p:spPr>
      </p:sp>
      <p:sp>
        <p:nvSpPr>
          <p:cNvPr name="Freeform 7" id="7"/>
          <p:cNvSpPr/>
          <p:nvPr/>
        </p:nvSpPr>
        <p:spPr>
          <a:xfrm flipH="false" flipV="false" rot="0">
            <a:off x="10207911" y="3475989"/>
            <a:ext cx="7325719" cy="5435684"/>
          </a:xfrm>
          <a:custGeom>
            <a:avLst/>
            <a:gdLst/>
            <a:ahLst/>
            <a:cxnLst/>
            <a:rect r="r" b="b" t="t" l="l"/>
            <a:pathLst>
              <a:path h="5435684" w="7325719">
                <a:moveTo>
                  <a:pt x="0" y="0"/>
                </a:moveTo>
                <a:lnTo>
                  <a:pt x="7325719" y="0"/>
                </a:lnTo>
                <a:lnTo>
                  <a:pt x="7325719" y="5435684"/>
                </a:lnTo>
                <a:lnTo>
                  <a:pt x="0" y="5435684"/>
                </a:lnTo>
                <a:lnTo>
                  <a:pt x="0" y="0"/>
                </a:lnTo>
                <a:close/>
              </a:path>
            </a:pathLst>
          </a:custGeom>
          <a:blipFill>
            <a:blip r:embed="rId5"/>
            <a:stretch>
              <a:fillRect l="0" t="0" r="0" b="0"/>
            </a:stretch>
          </a:blipFill>
        </p:spPr>
      </p:sp>
      <p:sp>
        <p:nvSpPr>
          <p:cNvPr name="TextBox 8" id="8"/>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64224" y="9418474"/>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437334" y="1026231"/>
            <a:ext cx="2164075" cy="944784"/>
          </a:xfrm>
          <a:prstGeom prst="rect">
            <a:avLst/>
          </a:prstGeom>
        </p:spPr>
        <p:txBody>
          <a:bodyPr anchor="t" rtlCol="false" tIns="0" lIns="0" bIns="0" rIns="0">
            <a:spAutoFit/>
          </a:bodyPr>
          <a:lstStyle/>
          <a:p>
            <a:pPr algn="l">
              <a:lnSpc>
                <a:spcPts val="7775"/>
              </a:lnSpc>
              <a:spcBef>
                <a:spcPct val="0"/>
              </a:spcBef>
            </a:pPr>
            <a:r>
              <a:rPr lang="en-US" sz="5553" u="sng">
                <a:solidFill>
                  <a:srgbClr val="1C6921"/>
                </a:solidFill>
                <a:latin typeface="League Spartan"/>
                <a:ea typeface="League Spartan"/>
                <a:cs typeface="League Spartan"/>
                <a:sym typeface="League Spartan"/>
              </a:rPr>
              <a:t>PLAN</a:t>
            </a:r>
          </a:p>
        </p:txBody>
      </p:sp>
      <p:grpSp>
        <p:nvGrpSpPr>
          <p:cNvPr name="Group 6" id="6"/>
          <p:cNvGrpSpPr/>
          <p:nvPr/>
        </p:nvGrpSpPr>
        <p:grpSpPr>
          <a:xfrm rot="0">
            <a:off x="13788379" y="-2057400"/>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087324" y="3017640"/>
            <a:ext cx="7056676" cy="957461"/>
            <a:chOff x="0" y="0"/>
            <a:chExt cx="9408901" cy="1276615"/>
          </a:xfrm>
        </p:grpSpPr>
        <p:grpSp>
          <p:nvGrpSpPr>
            <p:cNvPr name="Group 10" id="10"/>
            <p:cNvGrpSpPr/>
            <p:nvPr/>
          </p:nvGrpSpPr>
          <p:grpSpPr>
            <a:xfrm rot="0">
              <a:off x="1248049" y="2841"/>
              <a:ext cx="8160852" cy="1273774"/>
              <a:chOff x="0" y="0"/>
              <a:chExt cx="2710142" cy="423008"/>
            </a:xfrm>
          </p:grpSpPr>
          <p:sp>
            <p:nvSpPr>
              <p:cNvPr name="Freeform 11" id="11"/>
              <p:cNvSpPr/>
              <p:nvPr/>
            </p:nvSpPr>
            <p:spPr>
              <a:xfrm flipH="false" flipV="false" rot="0">
                <a:off x="0" y="0"/>
                <a:ext cx="2710142" cy="423008"/>
              </a:xfrm>
              <a:custGeom>
                <a:avLst/>
                <a:gdLst/>
                <a:ahLst/>
                <a:cxnLst/>
                <a:rect r="r" b="b" t="t" l="l"/>
                <a:pathLst>
                  <a:path h="423008" w="2710142">
                    <a:moveTo>
                      <a:pt x="0" y="0"/>
                    </a:moveTo>
                    <a:lnTo>
                      <a:pt x="2710142" y="0"/>
                    </a:lnTo>
                    <a:lnTo>
                      <a:pt x="2710142" y="423008"/>
                    </a:lnTo>
                    <a:lnTo>
                      <a:pt x="0" y="423008"/>
                    </a:lnTo>
                    <a:close/>
                  </a:path>
                </a:pathLst>
              </a:custGeom>
              <a:solidFill>
                <a:srgbClr val="FFFFFF"/>
              </a:solidFill>
            </p:spPr>
          </p:sp>
          <p:sp>
            <p:nvSpPr>
              <p:cNvPr name="TextBox 12" id="12"/>
              <p:cNvSpPr txBox="true"/>
              <p:nvPr/>
            </p:nvSpPr>
            <p:spPr>
              <a:xfrm>
                <a:off x="0" y="-47625"/>
                <a:ext cx="2710142" cy="47063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243609" y="0"/>
              <a:ext cx="1479267" cy="1223763"/>
              <a:chOff x="0" y="0"/>
              <a:chExt cx="982501" cy="812800"/>
            </a:xfrm>
          </p:grpSpPr>
          <p:sp>
            <p:nvSpPr>
              <p:cNvPr name="Freeform 14" id="14"/>
              <p:cNvSpPr/>
              <p:nvPr/>
            </p:nvSpPr>
            <p:spPr>
              <a:xfrm flipH="false" flipV="false" rot="0">
                <a:off x="0" y="0"/>
                <a:ext cx="982501" cy="812800"/>
              </a:xfrm>
              <a:custGeom>
                <a:avLst/>
                <a:gdLst/>
                <a:ahLst/>
                <a:cxnLst/>
                <a:rect r="r" b="b" t="t" l="l"/>
                <a:pathLst>
                  <a:path h="812800" w="982501">
                    <a:moveTo>
                      <a:pt x="491251" y="0"/>
                    </a:moveTo>
                    <a:cubicBezTo>
                      <a:pt x="219940" y="0"/>
                      <a:pt x="0" y="181951"/>
                      <a:pt x="0" y="406400"/>
                    </a:cubicBezTo>
                    <a:cubicBezTo>
                      <a:pt x="0" y="630849"/>
                      <a:pt x="219940" y="812800"/>
                      <a:pt x="491251" y="812800"/>
                    </a:cubicBezTo>
                    <a:cubicBezTo>
                      <a:pt x="762561" y="812800"/>
                      <a:pt x="982501" y="630849"/>
                      <a:pt x="982501" y="406400"/>
                    </a:cubicBezTo>
                    <a:cubicBezTo>
                      <a:pt x="982501" y="181951"/>
                      <a:pt x="762561" y="0"/>
                      <a:pt x="491251" y="0"/>
                    </a:cubicBezTo>
                    <a:close/>
                  </a:path>
                </a:pathLst>
              </a:custGeom>
              <a:solidFill>
                <a:srgbClr val="EAEAEA"/>
              </a:solidFill>
            </p:spPr>
          </p:sp>
          <p:sp>
            <p:nvSpPr>
              <p:cNvPr name="TextBox 15" id="15"/>
              <p:cNvSpPr txBox="true"/>
              <p:nvPr/>
            </p:nvSpPr>
            <p:spPr>
              <a:xfrm>
                <a:off x="92109" y="28575"/>
                <a:ext cx="798282" cy="70802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0" y="271710"/>
              <a:ext cx="1966485" cy="717875"/>
            </a:xfrm>
            <a:prstGeom prst="rect">
              <a:avLst/>
            </a:prstGeom>
          </p:spPr>
          <p:txBody>
            <a:bodyPr anchor="t" rtlCol="false" tIns="0" lIns="0" bIns="0" rIns="0">
              <a:spAutoFit/>
            </a:bodyPr>
            <a:lstStyle/>
            <a:p>
              <a:pPr algn="ctr">
                <a:lnSpc>
                  <a:spcPts val="4506"/>
                </a:lnSpc>
                <a:spcBef>
                  <a:spcPct val="0"/>
                </a:spcBef>
              </a:pPr>
              <a:r>
                <a:rPr lang="en-US" sz="3218">
                  <a:solidFill>
                    <a:srgbClr val="000000"/>
                  </a:solidFill>
                  <a:latin typeface="League Spartan"/>
                  <a:ea typeface="League Spartan"/>
                  <a:cs typeface="League Spartan"/>
                  <a:sym typeface="League Spartan"/>
                </a:rPr>
                <a:t>01</a:t>
              </a:r>
            </a:p>
          </p:txBody>
        </p:sp>
        <p:sp>
          <p:nvSpPr>
            <p:cNvPr name="TextBox 17" id="17"/>
            <p:cNvSpPr txBox="true"/>
            <p:nvPr/>
          </p:nvSpPr>
          <p:spPr>
            <a:xfrm rot="0">
              <a:off x="2455425" y="252660"/>
              <a:ext cx="6676595" cy="726652"/>
            </a:xfrm>
            <a:prstGeom prst="rect">
              <a:avLst/>
            </a:prstGeom>
          </p:spPr>
          <p:txBody>
            <a:bodyPr anchor="t" rtlCol="false" tIns="0" lIns="0" bIns="0" rIns="0">
              <a:spAutoFit/>
            </a:bodyPr>
            <a:lstStyle/>
            <a:p>
              <a:pPr algn="l">
                <a:lnSpc>
                  <a:spcPts val="4479"/>
                </a:lnSpc>
                <a:spcBef>
                  <a:spcPct val="0"/>
                </a:spcBef>
              </a:pPr>
              <a:r>
                <a:rPr lang="en-US" sz="3199">
                  <a:solidFill>
                    <a:srgbClr val="000000"/>
                  </a:solidFill>
                  <a:latin typeface="Poppins"/>
                  <a:ea typeface="Poppins"/>
                  <a:cs typeface="Poppins"/>
                  <a:sym typeface="Poppins"/>
                </a:rPr>
                <a:t>Présentation de l'idée</a:t>
              </a:r>
            </a:p>
          </p:txBody>
        </p:sp>
      </p:grpSp>
      <p:grpSp>
        <p:nvGrpSpPr>
          <p:cNvPr name="Group 18" id="18"/>
          <p:cNvGrpSpPr/>
          <p:nvPr/>
        </p:nvGrpSpPr>
        <p:grpSpPr>
          <a:xfrm rot="0">
            <a:off x="2087324" y="4418550"/>
            <a:ext cx="7669940" cy="955331"/>
            <a:chOff x="0" y="0"/>
            <a:chExt cx="10226586" cy="1273774"/>
          </a:xfrm>
        </p:grpSpPr>
        <p:grpSp>
          <p:nvGrpSpPr>
            <p:cNvPr name="Group 19" id="19"/>
            <p:cNvGrpSpPr/>
            <p:nvPr/>
          </p:nvGrpSpPr>
          <p:grpSpPr>
            <a:xfrm rot="0">
              <a:off x="1356512" y="0"/>
              <a:ext cx="8870075" cy="1273774"/>
              <a:chOff x="0" y="0"/>
              <a:chExt cx="2945668" cy="423008"/>
            </a:xfrm>
          </p:grpSpPr>
          <p:sp>
            <p:nvSpPr>
              <p:cNvPr name="Freeform 20" id="20"/>
              <p:cNvSpPr/>
              <p:nvPr/>
            </p:nvSpPr>
            <p:spPr>
              <a:xfrm flipH="false" flipV="false" rot="0">
                <a:off x="0" y="0"/>
                <a:ext cx="2945668" cy="423008"/>
              </a:xfrm>
              <a:custGeom>
                <a:avLst/>
                <a:gdLst/>
                <a:ahLst/>
                <a:cxnLst/>
                <a:rect r="r" b="b" t="t" l="l"/>
                <a:pathLst>
                  <a:path h="423008" w="2945668">
                    <a:moveTo>
                      <a:pt x="0" y="0"/>
                    </a:moveTo>
                    <a:lnTo>
                      <a:pt x="2945668" y="0"/>
                    </a:lnTo>
                    <a:lnTo>
                      <a:pt x="2945668" y="423008"/>
                    </a:lnTo>
                    <a:lnTo>
                      <a:pt x="0" y="423008"/>
                    </a:lnTo>
                    <a:close/>
                  </a:path>
                </a:pathLst>
              </a:custGeom>
              <a:solidFill>
                <a:srgbClr val="FFFFFF"/>
              </a:solidFill>
            </p:spPr>
          </p:sp>
          <p:sp>
            <p:nvSpPr>
              <p:cNvPr name="TextBox 21" id="21"/>
              <p:cNvSpPr txBox="true"/>
              <p:nvPr/>
            </p:nvSpPr>
            <p:spPr>
              <a:xfrm>
                <a:off x="0" y="-47625"/>
                <a:ext cx="2945668" cy="470633"/>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264780" y="25006"/>
              <a:ext cx="1607823" cy="1223763"/>
              <a:chOff x="0" y="0"/>
              <a:chExt cx="1067886" cy="812800"/>
            </a:xfrm>
          </p:grpSpPr>
          <p:sp>
            <p:nvSpPr>
              <p:cNvPr name="Freeform 23" id="23"/>
              <p:cNvSpPr/>
              <p:nvPr/>
            </p:nvSpPr>
            <p:spPr>
              <a:xfrm flipH="false" flipV="false" rot="0">
                <a:off x="0" y="0"/>
                <a:ext cx="1067886" cy="812800"/>
              </a:xfrm>
              <a:custGeom>
                <a:avLst/>
                <a:gdLst/>
                <a:ahLst/>
                <a:cxnLst/>
                <a:rect r="r" b="b" t="t" l="l"/>
                <a:pathLst>
                  <a:path h="812800" w="1067886">
                    <a:moveTo>
                      <a:pt x="533943" y="0"/>
                    </a:moveTo>
                    <a:cubicBezTo>
                      <a:pt x="239054" y="0"/>
                      <a:pt x="0" y="181951"/>
                      <a:pt x="0" y="406400"/>
                    </a:cubicBezTo>
                    <a:cubicBezTo>
                      <a:pt x="0" y="630849"/>
                      <a:pt x="239054" y="812800"/>
                      <a:pt x="533943" y="812800"/>
                    </a:cubicBezTo>
                    <a:cubicBezTo>
                      <a:pt x="828831" y="812800"/>
                      <a:pt x="1067886" y="630849"/>
                      <a:pt x="1067886" y="406400"/>
                    </a:cubicBezTo>
                    <a:cubicBezTo>
                      <a:pt x="1067886" y="181951"/>
                      <a:pt x="828831" y="0"/>
                      <a:pt x="533943" y="0"/>
                    </a:cubicBezTo>
                    <a:close/>
                  </a:path>
                </a:pathLst>
              </a:custGeom>
              <a:solidFill>
                <a:srgbClr val="EAEAEA"/>
              </a:solidFill>
            </p:spPr>
          </p:sp>
          <p:sp>
            <p:nvSpPr>
              <p:cNvPr name="TextBox 24" id="24"/>
              <p:cNvSpPr txBox="true"/>
              <p:nvPr/>
            </p:nvSpPr>
            <p:spPr>
              <a:xfrm>
                <a:off x="100114" y="28575"/>
                <a:ext cx="867657" cy="708025"/>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0" y="363845"/>
              <a:ext cx="2137383" cy="719669"/>
            </a:xfrm>
            <a:prstGeom prst="rect">
              <a:avLst/>
            </a:prstGeom>
          </p:spPr>
          <p:txBody>
            <a:bodyPr anchor="t" rtlCol="false" tIns="0" lIns="0" bIns="0" rIns="0">
              <a:spAutoFit/>
            </a:bodyPr>
            <a:lstStyle/>
            <a:p>
              <a:pPr algn="ctr">
                <a:lnSpc>
                  <a:spcPts val="4506"/>
                </a:lnSpc>
                <a:spcBef>
                  <a:spcPct val="0"/>
                </a:spcBef>
              </a:pPr>
              <a:r>
                <a:rPr lang="en-US" sz="3218">
                  <a:solidFill>
                    <a:srgbClr val="000000"/>
                  </a:solidFill>
                  <a:latin typeface="League Spartan"/>
                  <a:ea typeface="League Spartan"/>
                  <a:cs typeface="League Spartan"/>
                  <a:sym typeface="League Spartan"/>
                </a:rPr>
                <a:t>02</a:t>
              </a:r>
            </a:p>
          </p:txBody>
        </p:sp>
        <p:sp>
          <p:nvSpPr>
            <p:cNvPr name="TextBox 26" id="26"/>
            <p:cNvSpPr txBox="true"/>
            <p:nvPr/>
          </p:nvSpPr>
          <p:spPr>
            <a:xfrm rot="0">
              <a:off x="2668815" y="171324"/>
              <a:ext cx="6245467" cy="726652"/>
            </a:xfrm>
            <a:prstGeom prst="rect">
              <a:avLst/>
            </a:prstGeom>
          </p:spPr>
          <p:txBody>
            <a:bodyPr anchor="t" rtlCol="false" tIns="0" lIns="0" bIns="0" rIns="0">
              <a:spAutoFit/>
            </a:bodyPr>
            <a:lstStyle/>
            <a:p>
              <a:pPr algn="l">
                <a:lnSpc>
                  <a:spcPts val="4479"/>
                </a:lnSpc>
                <a:spcBef>
                  <a:spcPct val="0"/>
                </a:spcBef>
              </a:pPr>
              <a:r>
                <a:rPr lang="en-US" sz="3199">
                  <a:solidFill>
                    <a:srgbClr val="000000"/>
                  </a:solidFill>
                  <a:latin typeface="Poppins"/>
                  <a:ea typeface="Poppins"/>
                  <a:cs typeface="Poppins"/>
                  <a:sym typeface="Poppins"/>
                </a:rPr>
                <a:t>Business model canva</a:t>
              </a:r>
            </a:p>
          </p:txBody>
        </p:sp>
      </p:grpSp>
      <p:sp>
        <p:nvSpPr>
          <p:cNvPr name="TextBox 27" id="27"/>
          <p:cNvSpPr txBox="true"/>
          <p:nvPr/>
        </p:nvSpPr>
        <p:spPr>
          <a:xfrm rot="0">
            <a:off x="4191490" y="5893024"/>
            <a:ext cx="3565210" cy="566420"/>
          </a:xfrm>
          <a:prstGeom prst="rect">
            <a:avLst/>
          </a:prstGeom>
        </p:spPr>
        <p:txBody>
          <a:bodyPr anchor="t" rtlCol="false" tIns="0" lIns="0" bIns="0" rIns="0">
            <a:spAutoFit/>
          </a:bodyPr>
          <a:lstStyle/>
          <a:p>
            <a:pPr algn="l">
              <a:lnSpc>
                <a:spcPts val="4479"/>
              </a:lnSpc>
              <a:spcBef>
                <a:spcPct val="0"/>
              </a:spcBef>
            </a:pPr>
            <a:r>
              <a:rPr lang="en-US" sz="3199">
                <a:solidFill>
                  <a:srgbClr val="000000"/>
                </a:solidFill>
                <a:latin typeface="Poppins"/>
                <a:ea typeface="Poppins"/>
                <a:cs typeface="Poppins"/>
                <a:sym typeface="Poppins"/>
              </a:rPr>
              <a:t>Étude marketing</a:t>
            </a:r>
          </a:p>
        </p:txBody>
      </p:sp>
      <p:grpSp>
        <p:nvGrpSpPr>
          <p:cNvPr name="Group 28" id="28"/>
          <p:cNvGrpSpPr/>
          <p:nvPr/>
        </p:nvGrpSpPr>
        <p:grpSpPr>
          <a:xfrm rot="0">
            <a:off x="9809065" y="4463666"/>
            <a:ext cx="7958629" cy="955331"/>
            <a:chOff x="0" y="0"/>
            <a:chExt cx="10611505" cy="1273774"/>
          </a:xfrm>
        </p:grpSpPr>
        <p:grpSp>
          <p:nvGrpSpPr>
            <p:cNvPr name="Group 29" id="29"/>
            <p:cNvGrpSpPr/>
            <p:nvPr/>
          </p:nvGrpSpPr>
          <p:grpSpPr>
            <a:xfrm rot="0">
              <a:off x="1407569" y="0"/>
              <a:ext cx="9203935" cy="1273774"/>
              <a:chOff x="0" y="0"/>
              <a:chExt cx="3056540" cy="423008"/>
            </a:xfrm>
          </p:grpSpPr>
          <p:sp>
            <p:nvSpPr>
              <p:cNvPr name="Freeform 30" id="30"/>
              <p:cNvSpPr/>
              <p:nvPr/>
            </p:nvSpPr>
            <p:spPr>
              <a:xfrm flipH="false" flipV="false" rot="0">
                <a:off x="0" y="0"/>
                <a:ext cx="3056540" cy="423008"/>
              </a:xfrm>
              <a:custGeom>
                <a:avLst/>
                <a:gdLst/>
                <a:ahLst/>
                <a:cxnLst/>
                <a:rect r="r" b="b" t="t" l="l"/>
                <a:pathLst>
                  <a:path h="423008" w="3056540">
                    <a:moveTo>
                      <a:pt x="0" y="0"/>
                    </a:moveTo>
                    <a:lnTo>
                      <a:pt x="3056540" y="0"/>
                    </a:lnTo>
                    <a:lnTo>
                      <a:pt x="3056540" y="423008"/>
                    </a:lnTo>
                    <a:lnTo>
                      <a:pt x="0" y="423008"/>
                    </a:lnTo>
                    <a:close/>
                  </a:path>
                </a:pathLst>
              </a:custGeom>
              <a:solidFill>
                <a:srgbClr val="FFFFFF"/>
              </a:solidFill>
            </p:spPr>
          </p:sp>
          <p:sp>
            <p:nvSpPr>
              <p:cNvPr name="TextBox 31" id="31"/>
              <p:cNvSpPr txBox="true"/>
              <p:nvPr/>
            </p:nvSpPr>
            <p:spPr>
              <a:xfrm>
                <a:off x="0" y="-47625"/>
                <a:ext cx="3056540" cy="470633"/>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274746" y="25006"/>
              <a:ext cx="1668340" cy="1223763"/>
              <a:chOff x="0" y="0"/>
              <a:chExt cx="1108080" cy="812800"/>
            </a:xfrm>
          </p:grpSpPr>
          <p:sp>
            <p:nvSpPr>
              <p:cNvPr name="Freeform 33" id="33"/>
              <p:cNvSpPr/>
              <p:nvPr/>
            </p:nvSpPr>
            <p:spPr>
              <a:xfrm flipH="false" flipV="false" rot="0">
                <a:off x="0" y="0"/>
                <a:ext cx="1108080" cy="812800"/>
              </a:xfrm>
              <a:custGeom>
                <a:avLst/>
                <a:gdLst/>
                <a:ahLst/>
                <a:cxnLst/>
                <a:rect r="r" b="b" t="t" l="l"/>
                <a:pathLst>
                  <a:path h="812800" w="1108080">
                    <a:moveTo>
                      <a:pt x="554040" y="0"/>
                    </a:moveTo>
                    <a:cubicBezTo>
                      <a:pt x="248052" y="0"/>
                      <a:pt x="0" y="181951"/>
                      <a:pt x="0" y="406400"/>
                    </a:cubicBezTo>
                    <a:cubicBezTo>
                      <a:pt x="0" y="630849"/>
                      <a:pt x="248052" y="812800"/>
                      <a:pt x="554040" y="812800"/>
                    </a:cubicBezTo>
                    <a:cubicBezTo>
                      <a:pt x="860028" y="812800"/>
                      <a:pt x="1108080" y="630849"/>
                      <a:pt x="1108080" y="406400"/>
                    </a:cubicBezTo>
                    <a:cubicBezTo>
                      <a:pt x="1108080" y="181951"/>
                      <a:pt x="860028" y="0"/>
                      <a:pt x="554040" y="0"/>
                    </a:cubicBezTo>
                    <a:close/>
                  </a:path>
                </a:pathLst>
              </a:custGeom>
              <a:solidFill>
                <a:srgbClr val="EAEAEA"/>
              </a:solidFill>
            </p:spPr>
          </p:sp>
          <p:sp>
            <p:nvSpPr>
              <p:cNvPr name="TextBox 34" id="34"/>
              <p:cNvSpPr txBox="true"/>
              <p:nvPr/>
            </p:nvSpPr>
            <p:spPr>
              <a:xfrm>
                <a:off x="103883" y="28575"/>
                <a:ext cx="900315" cy="708025"/>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0" y="363845"/>
              <a:ext cx="2217832" cy="717875"/>
            </a:xfrm>
            <a:prstGeom prst="rect">
              <a:avLst/>
            </a:prstGeom>
          </p:spPr>
          <p:txBody>
            <a:bodyPr anchor="t" rtlCol="false" tIns="0" lIns="0" bIns="0" rIns="0">
              <a:spAutoFit/>
            </a:bodyPr>
            <a:lstStyle/>
            <a:p>
              <a:pPr algn="ctr">
                <a:lnSpc>
                  <a:spcPts val="4506"/>
                </a:lnSpc>
                <a:spcBef>
                  <a:spcPct val="0"/>
                </a:spcBef>
              </a:pPr>
              <a:r>
                <a:rPr lang="en-US" sz="3218">
                  <a:solidFill>
                    <a:srgbClr val="000000"/>
                  </a:solidFill>
                  <a:latin typeface="League Spartan"/>
                  <a:ea typeface="League Spartan"/>
                  <a:cs typeface="League Spartan"/>
                  <a:sym typeface="League Spartan"/>
                </a:rPr>
                <a:t>05</a:t>
              </a:r>
            </a:p>
          </p:txBody>
        </p:sp>
        <p:sp>
          <p:nvSpPr>
            <p:cNvPr name="TextBox 36" id="36"/>
            <p:cNvSpPr txBox="true"/>
            <p:nvPr/>
          </p:nvSpPr>
          <p:spPr>
            <a:xfrm rot="0">
              <a:off x="2769267" y="-80996"/>
              <a:ext cx="7842238" cy="714164"/>
            </a:xfrm>
            <a:prstGeom prst="rect">
              <a:avLst/>
            </a:prstGeom>
          </p:spPr>
          <p:txBody>
            <a:bodyPr anchor="t" rtlCol="false" tIns="0" lIns="0" bIns="0" rIns="0">
              <a:spAutoFit/>
            </a:bodyPr>
            <a:lstStyle/>
            <a:p>
              <a:pPr algn="l">
                <a:lnSpc>
                  <a:spcPts val="4339"/>
                </a:lnSpc>
                <a:spcBef>
                  <a:spcPct val="0"/>
                </a:spcBef>
              </a:pPr>
              <a:r>
                <a:rPr lang="en-US" sz="3099">
                  <a:solidFill>
                    <a:srgbClr val="000000"/>
                  </a:solidFill>
                  <a:latin typeface="Poppins"/>
                  <a:ea typeface="Poppins"/>
                  <a:cs typeface="Poppins"/>
                  <a:sym typeface="Poppins"/>
                </a:rPr>
                <a:t>Estimation du coût du projet</a:t>
              </a:r>
            </a:p>
          </p:txBody>
        </p:sp>
      </p:grpSp>
      <p:grpSp>
        <p:nvGrpSpPr>
          <p:cNvPr name="Group 37" id="37"/>
          <p:cNvGrpSpPr/>
          <p:nvPr/>
        </p:nvGrpSpPr>
        <p:grpSpPr>
          <a:xfrm rot="0">
            <a:off x="9757264" y="5671394"/>
            <a:ext cx="7958629" cy="1104556"/>
            <a:chOff x="0" y="0"/>
            <a:chExt cx="10611505" cy="1472741"/>
          </a:xfrm>
        </p:grpSpPr>
        <p:grpSp>
          <p:nvGrpSpPr>
            <p:cNvPr name="Group 38" id="38"/>
            <p:cNvGrpSpPr/>
            <p:nvPr/>
          </p:nvGrpSpPr>
          <p:grpSpPr>
            <a:xfrm rot="0">
              <a:off x="1407569" y="0"/>
              <a:ext cx="9203935" cy="1273774"/>
              <a:chOff x="0" y="0"/>
              <a:chExt cx="3056540" cy="423008"/>
            </a:xfrm>
          </p:grpSpPr>
          <p:sp>
            <p:nvSpPr>
              <p:cNvPr name="Freeform 39" id="39"/>
              <p:cNvSpPr/>
              <p:nvPr/>
            </p:nvSpPr>
            <p:spPr>
              <a:xfrm flipH="false" flipV="false" rot="0">
                <a:off x="0" y="0"/>
                <a:ext cx="3056540" cy="423008"/>
              </a:xfrm>
              <a:custGeom>
                <a:avLst/>
                <a:gdLst/>
                <a:ahLst/>
                <a:cxnLst/>
                <a:rect r="r" b="b" t="t" l="l"/>
                <a:pathLst>
                  <a:path h="423008" w="3056540">
                    <a:moveTo>
                      <a:pt x="0" y="0"/>
                    </a:moveTo>
                    <a:lnTo>
                      <a:pt x="3056540" y="0"/>
                    </a:lnTo>
                    <a:lnTo>
                      <a:pt x="3056540" y="423008"/>
                    </a:lnTo>
                    <a:lnTo>
                      <a:pt x="0" y="423008"/>
                    </a:lnTo>
                    <a:close/>
                  </a:path>
                </a:pathLst>
              </a:custGeom>
              <a:solidFill>
                <a:srgbClr val="FFFFFF"/>
              </a:solidFill>
            </p:spPr>
          </p:sp>
          <p:sp>
            <p:nvSpPr>
              <p:cNvPr name="TextBox 40" id="40"/>
              <p:cNvSpPr txBox="true"/>
              <p:nvPr/>
            </p:nvSpPr>
            <p:spPr>
              <a:xfrm>
                <a:off x="0" y="-47625"/>
                <a:ext cx="3056540" cy="470633"/>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274746" y="25006"/>
              <a:ext cx="1668340" cy="1223763"/>
              <a:chOff x="0" y="0"/>
              <a:chExt cx="1108080" cy="812800"/>
            </a:xfrm>
          </p:grpSpPr>
          <p:sp>
            <p:nvSpPr>
              <p:cNvPr name="Freeform 42" id="42"/>
              <p:cNvSpPr/>
              <p:nvPr/>
            </p:nvSpPr>
            <p:spPr>
              <a:xfrm flipH="false" flipV="false" rot="0">
                <a:off x="0" y="0"/>
                <a:ext cx="1108080" cy="812800"/>
              </a:xfrm>
              <a:custGeom>
                <a:avLst/>
                <a:gdLst/>
                <a:ahLst/>
                <a:cxnLst/>
                <a:rect r="r" b="b" t="t" l="l"/>
                <a:pathLst>
                  <a:path h="812800" w="1108080">
                    <a:moveTo>
                      <a:pt x="554040" y="0"/>
                    </a:moveTo>
                    <a:cubicBezTo>
                      <a:pt x="248052" y="0"/>
                      <a:pt x="0" y="181951"/>
                      <a:pt x="0" y="406400"/>
                    </a:cubicBezTo>
                    <a:cubicBezTo>
                      <a:pt x="0" y="630849"/>
                      <a:pt x="248052" y="812800"/>
                      <a:pt x="554040" y="812800"/>
                    </a:cubicBezTo>
                    <a:cubicBezTo>
                      <a:pt x="860028" y="812800"/>
                      <a:pt x="1108080" y="630849"/>
                      <a:pt x="1108080" y="406400"/>
                    </a:cubicBezTo>
                    <a:cubicBezTo>
                      <a:pt x="1108080" y="181951"/>
                      <a:pt x="860028" y="0"/>
                      <a:pt x="554040" y="0"/>
                    </a:cubicBezTo>
                    <a:close/>
                  </a:path>
                </a:pathLst>
              </a:custGeom>
              <a:solidFill>
                <a:srgbClr val="EAEAEA"/>
              </a:solidFill>
            </p:spPr>
          </p:sp>
          <p:sp>
            <p:nvSpPr>
              <p:cNvPr name="TextBox 43" id="43"/>
              <p:cNvSpPr txBox="true"/>
              <p:nvPr/>
            </p:nvSpPr>
            <p:spPr>
              <a:xfrm>
                <a:off x="103883" y="28575"/>
                <a:ext cx="900315" cy="708025"/>
              </a:xfrm>
              <a:prstGeom prst="rect">
                <a:avLst/>
              </a:prstGeom>
            </p:spPr>
            <p:txBody>
              <a:bodyPr anchor="ctr" rtlCol="false" tIns="50800" lIns="50800" bIns="50800" rIns="50800"/>
              <a:lstStyle/>
              <a:p>
                <a:pPr algn="ctr">
                  <a:lnSpc>
                    <a:spcPts val="2659"/>
                  </a:lnSpc>
                </a:pPr>
              </a:p>
            </p:txBody>
          </p:sp>
        </p:grpSp>
        <p:sp>
          <p:nvSpPr>
            <p:cNvPr name="TextBox 44" id="44"/>
            <p:cNvSpPr txBox="true"/>
            <p:nvPr/>
          </p:nvSpPr>
          <p:spPr>
            <a:xfrm rot="0">
              <a:off x="0" y="363845"/>
              <a:ext cx="2217832" cy="719669"/>
            </a:xfrm>
            <a:prstGeom prst="rect">
              <a:avLst/>
            </a:prstGeom>
          </p:spPr>
          <p:txBody>
            <a:bodyPr anchor="t" rtlCol="false" tIns="0" lIns="0" bIns="0" rIns="0">
              <a:spAutoFit/>
            </a:bodyPr>
            <a:lstStyle/>
            <a:p>
              <a:pPr algn="ctr">
                <a:lnSpc>
                  <a:spcPts val="4506"/>
                </a:lnSpc>
                <a:spcBef>
                  <a:spcPct val="0"/>
                </a:spcBef>
              </a:pPr>
              <a:r>
                <a:rPr lang="en-US" sz="3218">
                  <a:solidFill>
                    <a:srgbClr val="000000"/>
                  </a:solidFill>
                  <a:latin typeface="League Spartan"/>
                  <a:ea typeface="League Spartan"/>
                  <a:cs typeface="League Spartan"/>
                  <a:sym typeface="League Spartan"/>
                </a:rPr>
                <a:t>06</a:t>
              </a:r>
            </a:p>
          </p:txBody>
        </p:sp>
        <p:sp>
          <p:nvSpPr>
            <p:cNvPr name="TextBox 45" id="45"/>
            <p:cNvSpPr txBox="true"/>
            <p:nvPr/>
          </p:nvSpPr>
          <p:spPr>
            <a:xfrm rot="0">
              <a:off x="2546462" y="34678"/>
              <a:ext cx="7963434" cy="1438064"/>
            </a:xfrm>
            <a:prstGeom prst="rect">
              <a:avLst/>
            </a:prstGeom>
          </p:spPr>
          <p:txBody>
            <a:bodyPr anchor="t" rtlCol="false" tIns="0" lIns="0" bIns="0" rIns="0">
              <a:spAutoFit/>
            </a:bodyPr>
            <a:lstStyle/>
            <a:p>
              <a:pPr algn="l">
                <a:lnSpc>
                  <a:spcPts val="4339"/>
                </a:lnSpc>
                <a:spcBef>
                  <a:spcPct val="0"/>
                </a:spcBef>
              </a:pPr>
              <a:r>
                <a:rPr lang="en-US" sz="3099">
                  <a:solidFill>
                    <a:srgbClr val="000000"/>
                  </a:solidFill>
                  <a:latin typeface="Poppins"/>
                  <a:ea typeface="Poppins"/>
                  <a:cs typeface="Poppins"/>
                  <a:sym typeface="Poppins"/>
                </a:rPr>
                <a:t>Choix du statut juridique de l’entreprise</a:t>
              </a:r>
            </a:p>
          </p:txBody>
        </p:sp>
      </p:grpSp>
      <p:grpSp>
        <p:nvGrpSpPr>
          <p:cNvPr name="Group 46" id="46"/>
          <p:cNvGrpSpPr/>
          <p:nvPr/>
        </p:nvGrpSpPr>
        <p:grpSpPr>
          <a:xfrm rot="0">
            <a:off x="-9458966" y="-84329"/>
            <a:ext cx="10994424" cy="1099442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6A881">
                  <a:alpha val="11765"/>
                </a:srgbClr>
              </a:solidFill>
              <a:prstDash val="solid"/>
              <a:miter/>
            </a:ln>
          </p:spPr>
        </p:sp>
        <p:sp>
          <p:nvSpPr>
            <p:cNvPr name="TextBox 48" id="4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49" id="49"/>
          <p:cNvSpPr/>
          <p:nvPr/>
        </p:nvSpPr>
        <p:spPr>
          <a:xfrm flipH="false" flipV="false" rot="0">
            <a:off x="13123314" y="9258300"/>
            <a:ext cx="2545689" cy="2430670"/>
          </a:xfrm>
          <a:custGeom>
            <a:avLst/>
            <a:gdLst/>
            <a:ahLst/>
            <a:cxnLst/>
            <a:rect r="r" b="b" t="t" l="l"/>
            <a:pathLst>
              <a:path h="2430670" w="2545689">
                <a:moveTo>
                  <a:pt x="0" y="0"/>
                </a:moveTo>
                <a:lnTo>
                  <a:pt x="2545689" y="0"/>
                </a:lnTo>
                <a:lnTo>
                  <a:pt x="2545689" y="2430670"/>
                </a:lnTo>
                <a:lnTo>
                  <a:pt x="0" y="2430670"/>
                </a:lnTo>
                <a:lnTo>
                  <a:pt x="0" y="0"/>
                </a:lnTo>
                <a:close/>
              </a:path>
            </a:pathLst>
          </a:custGeom>
          <a:blipFill>
            <a:blip r:embed="rId2">
              <a:alphaModFix amt="8999"/>
            </a:blip>
            <a:stretch>
              <a:fillRect l="0" t="-14190" r="0" b="-14190"/>
            </a:stretch>
          </a:blipFill>
        </p:spPr>
      </p:sp>
      <p:sp>
        <p:nvSpPr>
          <p:cNvPr name="Freeform 50" id="50"/>
          <p:cNvSpPr/>
          <p:nvPr/>
        </p:nvSpPr>
        <p:spPr>
          <a:xfrm flipH="false" flipV="false" rot="-10800000">
            <a:off x="8340017" y="-1299664"/>
            <a:ext cx="2545689" cy="2430670"/>
          </a:xfrm>
          <a:custGeom>
            <a:avLst/>
            <a:gdLst/>
            <a:ahLst/>
            <a:cxnLst/>
            <a:rect r="r" b="b" t="t" l="l"/>
            <a:pathLst>
              <a:path h="2430670" w="2545689">
                <a:moveTo>
                  <a:pt x="0" y="0"/>
                </a:moveTo>
                <a:lnTo>
                  <a:pt x="2545689" y="0"/>
                </a:lnTo>
                <a:lnTo>
                  <a:pt x="2545689" y="2430670"/>
                </a:lnTo>
                <a:lnTo>
                  <a:pt x="0" y="2430670"/>
                </a:lnTo>
                <a:lnTo>
                  <a:pt x="0" y="0"/>
                </a:lnTo>
                <a:close/>
              </a:path>
            </a:pathLst>
          </a:custGeom>
          <a:blipFill>
            <a:blip r:embed="rId2">
              <a:alphaModFix amt="8999"/>
            </a:blip>
            <a:stretch>
              <a:fillRect l="0" t="-14190" r="0" b="-14190"/>
            </a:stretch>
          </a:blipFill>
        </p:spPr>
      </p:sp>
      <p:sp>
        <p:nvSpPr>
          <p:cNvPr name="Freeform 51" id="51"/>
          <p:cNvSpPr/>
          <p:nvPr/>
        </p:nvSpPr>
        <p:spPr>
          <a:xfrm flipH="false" flipV="false" rot="0">
            <a:off x="-1707475" y="4158546"/>
            <a:ext cx="2545689" cy="2430670"/>
          </a:xfrm>
          <a:custGeom>
            <a:avLst/>
            <a:gdLst/>
            <a:ahLst/>
            <a:cxnLst/>
            <a:rect r="r" b="b" t="t" l="l"/>
            <a:pathLst>
              <a:path h="2430670" w="2545689">
                <a:moveTo>
                  <a:pt x="0" y="0"/>
                </a:moveTo>
                <a:lnTo>
                  <a:pt x="2545689" y="0"/>
                </a:lnTo>
                <a:lnTo>
                  <a:pt x="2545689" y="2430670"/>
                </a:lnTo>
                <a:lnTo>
                  <a:pt x="0" y="2430670"/>
                </a:lnTo>
                <a:lnTo>
                  <a:pt x="0" y="0"/>
                </a:lnTo>
                <a:close/>
              </a:path>
            </a:pathLst>
          </a:custGeom>
          <a:blipFill>
            <a:blip r:embed="rId2">
              <a:alphaModFix amt="8999"/>
            </a:blip>
            <a:stretch>
              <a:fillRect l="0" t="-14190" r="0" b="-14190"/>
            </a:stretch>
          </a:blipFill>
        </p:spPr>
      </p:sp>
      <p:grpSp>
        <p:nvGrpSpPr>
          <p:cNvPr name="Group 52" id="52"/>
          <p:cNvGrpSpPr/>
          <p:nvPr/>
        </p:nvGrpSpPr>
        <p:grpSpPr>
          <a:xfrm rot="0">
            <a:off x="9809065" y="3017640"/>
            <a:ext cx="7958629" cy="955331"/>
            <a:chOff x="0" y="0"/>
            <a:chExt cx="10611505" cy="1273774"/>
          </a:xfrm>
        </p:grpSpPr>
        <p:grpSp>
          <p:nvGrpSpPr>
            <p:cNvPr name="Group 53" id="53"/>
            <p:cNvGrpSpPr/>
            <p:nvPr/>
          </p:nvGrpSpPr>
          <p:grpSpPr>
            <a:xfrm rot="0">
              <a:off x="1407569" y="0"/>
              <a:ext cx="9203935" cy="1273774"/>
              <a:chOff x="0" y="0"/>
              <a:chExt cx="3056540" cy="423008"/>
            </a:xfrm>
          </p:grpSpPr>
          <p:sp>
            <p:nvSpPr>
              <p:cNvPr name="Freeform 54" id="54"/>
              <p:cNvSpPr/>
              <p:nvPr/>
            </p:nvSpPr>
            <p:spPr>
              <a:xfrm flipH="false" flipV="false" rot="0">
                <a:off x="0" y="0"/>
                <a:ext cx="3056540" cy="423008"/>
              </a:xfrm>
              <a:custGeom>
                <a:avLst/>
                <a:gdLst/>
                <a:ahLst/>
                <a:cxnLst/>
                <a:rect r="r" b="b" t="t" l="l"/>
                <a:pathLst>
                  <a:path h="423008" w="3056540">
                    <a:moveTo>
                      <a:pt x="0" y="0"/>
                    </a:moveTo>
                    <a:lnTo>
                      <a:pt x="3056540" y="0"/>
                    </a:lnTo>
                    <a:lnTo>
                      <a:pt x="3056540" y="423008"/>
                    </a:lnTo>
                    <a:lnTo>
                      <a:pt x="0" y="423008"/>
                    </a:lnTo>
                    <a:close/>
                  </a:path>
                </a:pathLst>
              </a:custGeom>
              <a:solidFill>
                <a:srgbClr val="FFFFFF"/>
              </a:solidFill>
            </p:spPr>
          </p:sp>
          <p:sp>
            <p:nvSpPr>
              <p:cNvPr name="TextBox 55" id="55"/>
              <p:cNvSpPr txBox="true"/>
              <p:nvPr/>
            </p:nvSpPr>
            <p:spPr>
              <a:xfrm>
                <a:off x="0" y="-47625"/>
                <a:ext cx="3056540" cy="470633"/>
              </a:xfrm>
              <a:prstGeom prst="rect">
                <a:avLst/>
              </a:prstGeom>
            </p:spPr>
            <p:txBody>
              <a:bodyPr anchor="ctr" rtlCol="false" tIns="50800" lIns="50800" bIns="50800" rIns="50800"/>
              <a:lstStyle/>
              <a:p>
                <a:pPr algn="ctr">
                  <a:lnSpc>
                    <a:spcPts val="2659"/>
                  </a:lnSpc>
                </a:pPr>
              </a:p>
            </p:txBody>
          </p:sp>
        </p:grpSp>
        <p:grpSp>
          <p:nvGrpSpPr>
            <p:cNvPr name="Group 56" id="56"/>
            <p:cNvGrpSpPr/>
            <p:nvPr/>
          </p:nvGrpSpPr>
          <p:grpSpPr>
            <a:xfrm rot="0">
              <a:off x="274746" y="25006"/>
              <a:ext cx="1668340" cy="1223763"/>
              <a:chOff x="0" y="0"/>
              <a:chExt cx="1108080" cy="812800"/>
            </a:xfrm>
          </p:grpSpPr>
          <p:sp>
            <p:nvSpPr>
              <p:cNvPr name="Freeform 57" id="57"/>
              <p:cNvSpPr/>
              <p:nvPr/>
            </p:nvSpPr>
            <p:spPr>
              <a:xfrm flipH="false" flipV="false" rot="0">
                <a:off x="0" y="0"/>
                <a:ext cx="1108080" cy="812800"/>
              </a:xfrm>
              <a:custGeom>
                <a:avLst/>
                <a:gdLst/>
                <a:ahLst/>
                <a:cxnLst/>
                <a:rect r="r" b="b" t="t" l="l"/>
                <a:pathLst>
                  <a:path h="812800" w="1108080">
                    <a:moveTo>
                      <a:pt x="554040" y="0"/>
                    </a:moveTo>
                    <a:cubicBezTo>
                      <a:pt x="248052" y="0"/>
                      <a:pt x="0" y="181951"/>
                      <a:pt x="0" y="406400"/>
                    </a:cubicBezTo>
                    <a:cubicBezTo>
                      <a:pt x="0" y="630849"/>
                      <a:pt x="248052" y="812800"/>
                      <a:pt x="554040" y="812800"/>
                    </a:cubicBezTo>
                    <a:cubicBezTo>
                      <a:pt x="860028" y="812800"/>
                      <a:pt x="1108080" y="630849"/>
                      <a:pt x="1108080" y="406400"/>
                    </a:cubicBezTo>
                    <a:cubicBezTo>
                      <a:pt x="1108080" y="181951"/>
                      <a:pt x="860028" y="0"/>
                      <a:pt x="554040" y="0"/>
                    </a:cubicBezTo>
                    <a:close/>
                  </a:path>
                </a:pathLst>
              </a:custGeom>
              <a:solidFill>
                <a:srgbClr val="EAEAEA"/>
              </a:solidFill>
            </p:spPr>
          </p:sp>
          <p:sp>
            <p:nvSpPr>
              <p:cNvPr name="TextBox 58" id="58"/>
              <p:cNvSpPr txBox="true"/>
              <p:nvPr/>
            </p:nvSpPr>
            <p:spPr>
              <a:xfrm>
                <a:off x="103883" y="28575"/>
                <a:ext cx="900315" cy="708025"/>
              </a:xfrm>
              <a:prstGeom prst="rect">
                <a:avLst/>
              </a:prstGeom>
            </p:spPr>
            <p:txBody>
              <a:bodyPr anchor="ctr" rtlCol="false" tIns="50800" lIns="50800" bIns="50800" rIns="50800"/>
              <a:lstStyle/>
              <a:p>
                <a:pPr algn="ctr">
                  <a:lnSpc>
                    <a:spcPts val="2659"/>
                  </a:lnSpc>
                </a:pPr>
              </a:p>
            </p:txBody>
          </p:sp>
        </p:grpSp>
        <p:sp>
          <p:nvSpPr>
            <p:cNvPr name="TextBox 59" id="59"/>
            <p:cNvSpPr txBox="true"/>
            <p:nvPr/>
          </p:nvSpPr>
          <p:spPr>
            <a:xfrm rot="0">
              <a:off x="0" y="363845"/>
              <a:ext cx="2217832" cy="717875"/>
            </a:xfrm>
            <a:prstGeom prst="rect">
              <a:avLst/>
            </a:prstGeom>
          </p:spPr>
          <p:txBody>
            <a:bodyPr anchor="t" rtlCol="false" tIns="0" lIns="0" bIns="0" rIns="0">
              <a:spAutoFit/>
            </a:bodyPr>
            <a:lstStyle/>
            <a:p>
              <a:pPr algn="ctr">
                <a:lnSpc>
                  <a:spcPts val="4506"/>
                </a:lnSpc>
                <a:spcBef>
                  <a:spcPct val="0"/>
                </a:spcBef>
              </a:pPr>
              <a:r>
                <a:rPr lang="en-US" sz="3218">
                  <a:solidFill>
                    <a:srgbClr val="000000"/>
                  </a:solidFill>
                  <a:latin typeface="League Spartan"/>
                  <a:ea typeface="League Spartan"/>
                  <a:cs typeface="League Spartan"/>
                  <a:sym typeface="League Spartan"/>
                </a:rPr>
                <a:t>04</a:t>
              </a:r>
            </a:p>
          </p:txBody>
        </p:sp>
        <p:sp>
          <p:nvSpPr>
            <p:cNvPr name="TextBox 60" id="60"/>
            <p:cNvSpPr txBox="true"/>
            <p:nvPr/>
          </p:nvSpPr>
          <p:spPr>
            <a:xfrm rot="0">
              <a:off x="2769267" y="-71471"/>
              <a:ext cx="7842238" cy="726652"/>
            </a:xfrm>
            <a:prstGeom prst="rect">
              <a:avLst/>
            </a:prstGeom>
          </p:spPr>
          <p:txBody>
            <a:bodyPr anchor="t" rtlCol="false" tIns="0" lIns="0" bIns="0" rIns="0">
              <a:spAutoFit/>
            </a:bodyPr>
            <a:lstStyle/>
            <a:p>
              <a:pPr algn="l">
                <a:lnSpc>
                  <a:spcPts val="4479"/>
                </a:lnSpc>
                <a:spcBef>
                  <a:spcPct val="0"/>
                </a:spcBef>
              </a:pPr>
              <a:r>
                <a:rPr lang="en-US" sz="3199">
                  <a:solidFill>
                    <a:srgbClr val="000000"/>
                  </a:solidFill>
                  <a:latin typeface="Poppins"/>
                  <a:ea typeface="Poppins"/>
                  <a:cs typeface="Poppins"/>
                  <a:sym typeface="Poppins"/>
                </a:rPr>
                <a:t>Étude technique</a:t>
              </a:r>
            </a:p>
          </p:txBody>
        </p:sp>
      </p:grpSp>
      <p:grpSp>
        <p:nvGrpSpPr>
          <p:cNvPr name="Group 61" id="61"/>
          <p:cNvGrpSpPr/>
          <p:nvPr/>
        </p:nvGrpSpPr>
        <p:grpSpPr>
          <a:xfrm rot="0">
            <a:off x="2139125" y="5671394"/>
            <a:ext cx="7882422" cy="917822"/>
            <a:chOff x="0" y="0"/>
            <a:chExt cx="10509896" cy="1223763"/>
          </a:xfrm>
        </p:grpSpPr>
        <p:grpSp>
          <p:nvGrpSpPr>
            <p:cNvPr name="Group 62" id="62"/>
            <p:cNvGrpSpPr/>
            <p:nvPr/>
          </p:nvGrpSpPr>
          <p:grpSpPr>
            <a:xfrm rot="0">
              <a:off x="274746" y="0"/>
              <a:ext cx="1668340" cy="1223763"/>
              <a:chOff x="0" y="0"/>
              <a:chExt cx="1108080" cy="812800"/>
            </a:xfrm>
          </p:grpSpPr>
          <p:sp>
            <p:nvSpPr>
              <p:cNvPr name="Freeform 63" id="63"/>
              <p:cNvSpPr/>
              <p:nvPr/>
            </p:nvSpPr>
            <p:spPr>
              <a:xfrm flipH="false" flipV="false" rot="0">
                <a:off x="0" y="0"/>
                <a:ext cx="1108080" cy="812800"/>
              </a:xfrm>
              <a:custGeom>
                <a:avLst/>
                <a:gdLst/>
                <a:ahLst/>
                <a:cxnLst/>
                <a:rect r="r" b="b" t="t" l="l"/>
                <a:pathLst>
                  <a:path h="812800" w="1108080">
                    <a:moveTo>
                      <a:pt x="554040" y="0"/>
                    </a:moveTo>
                    <a:cubicBezTo>
                      <a:pt x="248052" y="0"/>
                      <a:pt x="0" y="181951"/>
                      <a:pt x="0" y="406400"/>
                    </a:cubicBezTo>
                    <a:cubicBezTo>
                      <a:pt x="0" y="630849"/>
                      <a:pt x="248052" y="812800"/>
                      <a:pt x="554040" y="812800"/>
                    </a:cubicBezTo>
                    <a:cubicBezTo>
                      <a:pt x="860028" y="812800"/>
                      <a:pt x="1108080" y="630849"/>
                      <a:pt x="1108080" y="406400"/>
                    </a:cubicBezTo>
                    <a:cubicBezTo>
                      <a:pt x="1108080" y="181951"/>
                      <a:pt x="860028" y="0"/>
                      <a:pt x="554040" y="0"/>
                    </a:cubicBezTo>
                    <a:close/>
                  </a:path>
                </a:pathLst>
              </a:custGeom>
              <a:solidFill>
                <a:srgbClr val="EAEAEA"/>
              </a:solidFill>
            </p:spPr>
          </p:sp>
          <p:sp>
            <p:nvSpPr>
              <p:cNvPr name="TextBox 64" id="64"/>
              <p:cNvSpPr txBox="true"/>
              <p:nvPr/>
            </p:nvSpPr>
            <p:spPr>
              <a:xfrm>
                <a:off x="103883" y="28575"/>
                <a:ext cx="900315" cy="708025"/>
              </a:xfrm>
              <a:prstGeom prst="rect">
                <a:avLst/>
              </a:prstGeom>
            </p:spPr>
            <p:txBody>
              <a:bodyPr anchor="ctr" rtlCol="false" tIns="50800" lIns="50800" bIns="50800" rIns="50800"/>
              <a:lstStyle/>
              <a:p>
                <a:pPr algn="ctr">
                  <a:lnSpc>
                    <a:spcPts val="2659"/>
                  </a:lnSpc>
                </a:pPr>
              </a:p>
            </p:txBody>
          </p:sp>
        </p:grpSp>
        <p:sp>
          <p:nvSpPr>
            <p:cNvPr name="TextBox 65" id="65"/>
            <p:cNvSpPr txBox="true"/>
            <p:nvPr/>
          </p:nvSpPr>
          <p:spPr>
            <a:xfrm rot="0">
              <a:off x="0" y="338839"/>
              <a:ext cx="2217832" cy="719669"/>
            </a:xfrm>
            <a:prstGeom prst="rect">
              <a:avLst/>
            </a:prstGeom>
          </p:spPr>
          <p:txBody>
            <a:bodyPr anchor="t" rtlCol="false" tIns="0" lIns="0" bIns="0" rIns="0">
              <a:spAutoFit/>
            </a:bodyPr>
            <a:lstStyle/>
            <a:p>
              <a:pPr algn="ctr">
                <a:lnSpc>
                  <a:spcPts val="4506"/>
                </a:lnSpc>
                <a:spcBef>
                  <a:spcPct val="0"/>
                </a:spcBef>
              </a:pPr>
              <a:r>
                <a:rPr lang="en-US" sz="3218">
                  <a:solidFill>
                    <a:srgbClr val="000000"/>
                  </a:solidFill>
                  <a:latin typeface="League Spartan"/>
                  <a:ea typeface="League Spartan"/>
                  <a:cs typeface="League Spartan"/>
                  <a:sym typeface="League Spartan"/>
                </a:rPr>
                <a:t>03</a:t>
              </a:r>
            </a:p>
          </p:txBody>
        </p:sp>
        <p:sp>
          <p:nvSpPr>
            <p:cNvPr name="TextBox 66" id="66"/>
            <p:cNvSpPr txBox="true"/>
            <p:nvPr/>
          </p:nvSpPr>
          <p:spPr>
            <a:xfrm rot="0">
              <a:off x="2546462" y="9672"/>
              <a:ext cx="7963434" cy="714164"/>
            </a:xfrm>
            <a:prstGeom prst="rect">
              <a:avLst/>
            </a:prstGeom>
          </p:spPr>
          <p:txBody>
            <a:bodyPr anchor="t" rtlCol="false" tIns="0" lIns="0" bIns="0" rIns="0">
              <a:spAutoFit/>
            </a:bodyPr>
            <a:lstStyle/>
            <a:p>
              <a:pPr algn="l">
                <a:lnSpc>
                  <a:spcPts val="4339"/>
                </a:lnSpc>
                <a:spcBef>
                  <a:spcPct val="0"/>
                </a:spcBef>
              </a:pPr>
            </a:p>
          </p:txBody>
        </p:sp>
      </p:grpSp>
      <p:sp>
        <p:nvSpPr>
          <p:cNvPr name="TextBox 67" id="67"/>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0" y="6207219"/>
            <a:ext cx="18288000" cy="4209956"/>
            <a:chOff x="0" y="0"/>
            <a:chExt cx="4816593" cy="1108795"/>
          </a:xfrm>
        </p:grpSpPr>
        <p:sp>
          <p:nvSpPr>
            <p:cNvPr name="Freeform 4" id="4"/>
            <p:cNvSpPr/>
            <p:nvPr/>
          </p:nvSpPr>
          <p:spPr>
            <a:xfrm flipH="false" flipV="false" rot="0">
              <a:off x="0" y="0"/>
              <a:ext cx="4816592" cy="1108795"/>
            </a:xfrm>
            <a:custGeom>
              <a:avLst/>
              <a:gdLst/>
              <a:ahLst/>
              <a:cxnLst/>
              <a:rect r="r" b="b" t="t" l="l"/>
              <a:pathLst>
                <a:path h="1108795" w="4816592">
                  <a:moveTo>
                    <a:pt x="21590" y="0"/>
                  </a:moveTo>
                  <a:lnTo>
                    <a:pt x="4795002" y="0"/>
                  </a:lnTo>
                  <a:cubicBezTo>
                    <a:pt x="4800728" y="0"/>
                    <a:pt x="4806220" y="2275"/>
                    <a:pt x="4810269" y="6324"/>
                  </a:cubicBezTo>
                  <a:cubicBezTo>
                    <a:pt x="4814318" y="10372"/>
                    <a:pt x="4816592" y="15864"/>
                    <a:pt x="4816592" y="21590"/>
                  </a:cubicBezTo>
                  <a:lnTo>
                    <a:pt x="4816592" y="1087205"/>
                  </a:lnTo>
                  <a:cubicBezTo>
                    <a:pt x="4816592" y="1099129"/>
                    <a:pt x="4806926" y="1108795"/>
                    <a:pt x="4795002" y="1108795"/>
                  </a:cubicBezTo>
                  <a:lnTo>
                    <a:pt x="21590" y="1108795"/>
                  </a:lnTo>
                  <a:cubicBezTo>
                    <a:pt x="15864" y="1108795"/>
                    <a:pt x="10372" y="1106520"/>
                    <a:pt x="6324" y="1102471"/>
                  </a:cubicBezTo>
                  <a:cubicBezTo>
                    <a:pt x="2275" y="1098422"/>
                    <a:pt x="0" y="1092931"/>
                    <a:pt x="0" y="1087205"/>
                  </a:cubicBezTo>
                  <a:lnTo>
                    <a:pt x="0" y="21590"/>
                  </a:lnTo>
                  <a:cubicBezTo>
                    <a:pt x="0" y="9666"/>
                    <a:pt x="9666" y="0"/>
                    <a:pt x="21590" y="0"/>
                  </a:cubicBezTo>
                  <a:close/>
                </a:path>
              </a:pathLst>
            </a:custGeom>
            <a:gradFill rotWithShape="true">
              <a:gsLst>
                <a:gs pos="0">
                  <a:srgbClr val="185B33">
                    <a:alpha val="100000"/>
                  </a:srgbClr>
                </a:gs>
                <a:gs pos="100000">
                  <a:srgbClr val="97CD9F">
                    <a:alpha val="100000"/>
                  </a:srgbClr>
                </a:gs>
              </a:gsLst>
              <a:lin ang="0"/>
            </a:gradFill>
            <a:ln cap="rnd">
              <a:noFill/>
              <a:prstDash val="solid"/>
              <a:round/>
            </a:ln>
          </p:spPr>
        </p:sp>
        <p:sp>
          <p:nvSpPr>
            <p:cNvPr name="TextBox 5" id="5"/>
            <p:cNvSpPr txBox="true"/>
            <p:nvPr/>
          </p:nvSpPr>
          <p:spPr>
            <a:xfrm>
              <a:off x="0" y="-47625"/>
              <a:ext cx="4816593" cy="115642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6" id="6"/>
          <p:cNvSpPr/>
          <p:nvPr/>
        </p:nvSpPr>
        <p:spPr>
          <a:xfrm flipH="false" flipV="false" rot="0">
            <a:off x="1028700" y="1028700"/>
            <a:ext cx="7524322" cy="3691621"/>
          </a:xfrm>
          <a:custGeom>
            <a:avLst/>
            <a:gdLst/>
            <a:ahLst/>
            <a:cxnLst/>
            <a:rect r="r" b="b" t="t" l="l"/>
            <a:pathLst>
              <a:path h="3691621" w="7524322">
                <a:moveTo>
                  <a:pt x="0" y="0"/>
                </a:moveTo>
                <a:lnTo>
                  <a:pt x="7524322" y="0"/>
                </a:lnTo>
                <a:lnTo>
                  <a:pt x="7524322" y="3691621"/>
                </a:lnTo>
                <a:lnTo>
                  <a:pt x="0" y="3691621"/>
                </a:lnTo>
                <a:lnTo>
                  <a:pt x="0" y="0"/>
                </a:lnTo>
                <a:close/>
              </a:path>
            </a:pathLst>
          </a:custGeom>
          <a:blipFill>
            <a:blip r:embed="rId3"/>
            <a:stretch>
              <a:fillRect l="0" t="0" r="0" b="0"/>
            </a:stretch>
          </a:blipFill>
        </p:spPr>
      </p:sp>
      <p:sp>
        <p:nvSpPr>
          <p:cNvPr name="Freeform 7" id="7"/>
          <p:cNvSpPr/>
          <p:nvPr/>
        </p:nvSpPr>
        <p:spPr>
          <a:xfrm flipH="false" flipV="false" rot="0">
            <a:off x="2923061" y="5984619"/>
            <a:ext cx="3735601" cy="3735601"/>
          </a:xfrm>
          <a:custGeom>
            <a:avLst/>
            <a:gdLst/>
            <a:ahLst/>
            <a:cxnLst/>
            <a:rect r="r" b="b" t="t" l="l"/>
            <a:pathLst>
              <a:path h="3735601" w="3735601">
                <a:moveTo>
                  <a:pt x="0" y="0"/>
                </a:moveTo>
                <a:lnTo>
                  <a:pt x="3735601" y="0"/>
                </a:lnTo>
                <a:lnTo>
                  <a:pt x="3735601" y="3735601"/>
                </a:lnTo>
                <a:lnTo>
                  <a:pt x="0" y="3735601"/>
                </a:lnTo>
                <a:lnTo>
                  <a:pt x="0" y="0"/>
                </a:lnTo>
                <a:close/>
              </a:path>
            </a:pathLst>
          </a:custGeom>
          <a:blipFill>
            <a:blip r:embed="rId4"/>
            <a:stretch>
              <a:fillRect l="0" t="0" r="0" b="0"/>
            </a:stretch>
          </a:blipFill>
        </p:spPr>
      </p:sp>
      <p:sp>
        <p:nvSpPr>
          <p:cNvPr name="Freeform 8" id="8"/>
          <p:cNvSpPr/>
          <p:nvPr/>
        </p:nvSpPr>
        <p:spPr>
          <a:xfrm flipH="false" flipV="false" rot="0">
            <a:off x="9844547" y="2280725"/>
            <a:ext cx="4527085" cy="4879192"/>
          </a:xfrm>
          <a:custGeom>
            <a:avLst/>
            <a:gdLst/>
            <a:ahLst/>
            <a:cxnLst/>
            <a:rect r="r" b="b" t="t" l="l"/>
            <a:pathLst>
              <a:path h="4879192" w="4527085">
                <a:moveTo>
                  <a:pt x="0" y="0"/>
                </a:moveTo>
                <a:lnTo>
                  <a:pt x="4527085" y="0"/>
                </a:lnTo>
                <a:lnTo>
                  <a:pt x="4527085" y="4879192"/>
                </a:lnTo>
                <a:lnTo>
                  <a:pt x="0" y="4879192"/>
                </a:lnTo>
                <a:lnTo>
                  <a:pt x="0" y="0"/>
                </a:lnTo>
                <a:close/>
              </a:path>
            </a:pathLst>
          </a:custGeom>
          <a:blipFill>
            <a:blip r:embed="rId5"/>
            <a:stretch>
              <a:fillRect l="-56438" t="-2517" r="-55935" b="-8247"/>
            </a:stretch>
          </a:blipFill>
        </p:spPr>
      </p:sp>
      <p:sp>
        <p:nvSpPr>
          <p:cNvPr name="TextBox 9" id="9"/>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0" y="6207219"/>
            <a:ext cx="18288000" cy="4209956"/>
            <a:chOff x="0" y="0"/>
            <a:chExt cx="4816593" cy="1108795"/>
          </a:xfrm>
        </p:grpSpPr>
        <p:sp>
          <p:nvSpPr>
            <p:cNvPr name="Freeform 4" id="4"/>
            <p:cNvSpPr/>
            <p:nvPr/>
          </p:nvSpPr>
          <p:spPr>
            <a:xfrm flipH="false" flipV="false" rot="0">
              <a:off x="0" y="0"/>
              <a:ext cx="4816592" cy="1108795"/>
            </a:xfrm>
            <a:custGeom>
              <a:avLst/>
              <a:gdLst/>
              <a:ahLst/>
              <a:cxnLst/>
              <a:rect r="r" b="b" t="t" l="l"/>
              <a:pathLst>
                <a:path h="1108795" w="4816592">
                  <a:moveTo>
                    <a:pt x="21590" y="0"/>
                  </a:moveTo>
                  <a:lnTo>
                    <a:pt x="4795002" y="0"/>
                  </a:lnTo>
                  <a:cubicBezTo>
                    <a:pt x="4800728" y="0"/>
                    <a:pt x="4806220" y="2275"/>
                    <a:pt x="4810269" y="6324"/>
                  </a:cubicBezTo>
                  <a:cubicBezTo>
                    <a:pt x="4814318" y="10372"/>
                    <a:pt x="4816592" y="15864"/>
                    <a:pt x="4816592" y="21590"/>
                  </a:cubicBezTo>
                  <a:lnTo>
                    <a:pt x="4816592" y="1087205"/>
                  </a:lnTo>
                  <a:cubicBezTo>
                    <a:pt x="4816592" y="1099129"/>
                    <a:pt x="4806926" y="1108795"/>
                    <a:pt x="4795002" y="1108795"/>
                  </a:cubicBezTo>
                  <a:lnTo>
                    <a:pt x="21590" y="1108795"/>
                  </a:lnTo>
                  <a:cubicBezTo>
                    <a:pt x="15864" y="1108795"/>
                    <a:pt x="10372" y="1106520"/>
                    <a:pt x="6324" y="1102471"/>
                  </a:cubicBezTo>
                  <a:cubicBezTo>
                    <a:pt x="2275" y="1098422"/>
                    <a:pt x="0" y="1092931"/>
                    <a:pt x="0" y="1087205"/>
                  </a:cubicBezTo>
                  <a:lnTo>
                    <a:pt x="0" y="21590"/>
                  </a:lnTo>
                  <a:cubicBezTo>
                    <a:pt x="0" y="9666"/>
                    <a:pt x="9666" y="0"/>
                    <a:pt x="21590" y="0"/>
                  </a:cubicBezTo>
                  <a:close/>
                </a:path>
              </a:pathLst>
            </a:custGeom>
            <a:gradFill rotWithShape="true">
              <a:gsLst>
                <a:gs pos="0">
                  <a:srgbClr val="185B33">
                    <a:alpha val="100000"/>
                  </a:srgbClr>
                </a:gs>
                <a:gs pos="100000">
                  <a:srgbClr val="97CD9F">
                    <a:alpha val="100000"/>
                  </a:srgbClr>
                </a:gs>
              </a:gsLst>
              <a:lin ang="0"/>
            </a:gradFill>
            <a:ln cap="rnd">
              <a:noFill/>
              <a:prstDash val="solid"/>
              <a:round/>
            </a:ln>
          </p:spPr>
        </p:sp>
        <p:sp>
          <p:nvSpPr>
            <p:cNvPr name="TextBox 5" id="5"/>
            <p:cNvSpPr txBox="true"/>
            <p:nvPr/>
          </p:nvSpPr>
          <p:spPr>
            <a:xfrm>
              <a:off x="0" y="-47625"/>
              <a:ext cx="4816593" cy="115642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6" id="6"/>
          <p:cNvSpPr/>
          <p:nvPr/>
        </p:nvSpPr>
        <p:spPr>
          <a:xfrm flipH="false" flipV="false" rot="0">
            <a:off x="178530" y="531427"/>
            <a:ext cx="2969939" cy="3607195"/>
          </a:xfrm>
          <a:custGeom>
            <a:avLst/>
            <a:gdLst/>
            <a:ahLst/>
            <a:cxnLst/>
            <a:rect r="r" b="b" t="t" l="l"/>
            <a:pathLst>
              <a:path h="3607195" w="2969939">
                <a:moveTo>
                  <a:pt x="0" y="0"/>
                </a:moveTo>
                <a:lnTo>
                  <a:pt x="2969940" y="0"/>
                </a:lnTo>
                <a:lnTo>
                  <a:pt x="2969940" y="3607195"/>
                </a:lnTo>
                <a:lnTo>
                  <a:pt x="0" y="3607195"/>
                </a:lnTo>
                <a:lnTo>
                  <a:pt x="0" y="0"/>
                </a:lnTo>
                <a:close/>
              </a:path>
            </a:pathLst>
          </a:custGeom>
          <a:blipFill>
            <a:blip r:embed="rId3"/>
            <a:stretch>
              <a:fillRect l="-71744" t="-2555" r="-71168" b="-9868"/>
            </a:stretch>
          </a:blipFill>
        </p:spPr>
      </p:sp>
      <p:sp>
        <p:nvSpPr>
          <p:cNvPr name="TextBox 7" id="7"/>
          <p:cNvSpPr txBox="true"/>
          <p:nvPr/>
        </p:nvSpPr>
        <p:spPr>
          <a:xfrm rot="0">
            <a:off x="7200489" y="1159077"/>
            <a:ext cx="7259330" cy="2228071"/>
          </a:xfrm>
          <a:prstGeom prst="rect">
            <a:avLst/>
          </a:prstGeom>
        </p:spPr>
        <p:txBody>
          <a:bodyPr anchor="t" rtlCol="false" tIns="0" lIns="0" bIns="0" rIns="0">
            <a:spAutoFit/>
          </a:bodyPr>
          <a:lstStyle/>
          <a:p>
            <a:pPr algn="ctr">
              <a:lnSpc>
                <a:spcPts val="8960"/>
              </a:lnSpc>
            </a:pPr>
            <a:r>
              <a:rPr lang="en-US" b="true" sz="6400" i="true">
                <a:solidFill>
                  <a:srgbClr val="000000"/>
                </a:solidFill>
                <a:latin typeface="Open Sans Bold Italics"/>
                <a:ea typeface="Open Sans Bold Italics"/>
                <a:cs typeface="Open Sans Bold Italics"/>
                <a:sym typeface="Open Sans Bold Italics"/>
              </a:rPr>
              <a:t>Pharmacie </a:t>
            </a:r>
          </a:p>
          <a:p>
            <a:pPr algn="ctr">
              <a:lnSpc>
                <a:spcPts val="8960"/>
              </a:lnSpc>
            </a:pPr>
            <a:r>
              <a:rPr lang="en-US" b="true" sz="6400" i="true">
                <a:solidFill>
                  <a:srgbClr val="000000"/>
                </a:solidFill>
                <a:latin typeface="Open Sans Bold Italics"/>
                <a:ea typeface="Open Sans Bold Italics"/>
                <a:cs typeface="Open Sans Bold Italics"/>
                <a:sym typeface="Open Sans Bold Italics"/>
              </a:rPr>
              <a:t>Finder</a:t>
            </a:r>
          </a:p>
        </p:txBody>
      </p:sp>
      <p:sp>
        <p:nvSpPr>
          <p:cNvPr name="Freeform 8" id="8"/>
          <p:cNvSpPr/>
          <p:nvPr/>
        </p:nvSpPr>
        <p:spPr>
          <a:xfrm flipH="false" flipV="false" rot="0">
            <a:off x="8285603" y="2335025"/>
            <a:ext cx="1065686" cy="1306325"/>
          </a:xfrm>
          <a:custGeom>
            <a:avLst/>
            <a:gdLst/>
            <a:ahLst/>
            <a:cxnLst/>
            <a:rect r="r" b="b" t="t" l="l"/>
            <a:pathLst>
              <a:path h="1306325" w="1065686">
                <a:moveTo>
                  <a:pt x="0" y="0"/>
                </a:moveTo>
                <a:lnTo>
                  <a:pt x="1065686" y="0"/>
                </a:lnTo>
                <a:lnTo>
                  <a:pt x="1065686" y="1306324"/>
                </a:lnTo>
                <a:lnTo>
                  <a:pt x="0" y="1306324"/>
                </a:lnTo>
                <a:lnTo>
                  <a:pt x="0" y="0"/>
                </a:lnTo>
                <a:close/>
              </a:path>
            </a:pathLst>
          </a:custGeom>
          <a:blipFill>
            <a:blip r:embed="rId4"/>
            <a:stretch>
              <a:fillRect l="0" t="0" r="0" b="0"/>
            </a:stretch>
          </a:blipFill>
        </p:spPr>
      </p:sp>
      <p:sp>
        <p:nvSpPr>
          <p:cNvPr name="AutoShape 9" id="9"/>
          <p:cNvSpPr/>
          <p:nvPr/>
        </p:nvSpPr>
        <p:spPr>
          <a:xfrm flipV="true">
            <a:off x="3170596" y="2335025"/>
            <a:ext cx="4029893" cy="48025"/>
          </a:xfrm>
          <a:prstGeom prst="line">
            <a:avLst/>
          </a:prstGeom>
          <a:ln cap="flat" w="133350">
            <a:solidFill>
              <a:srgbClr val="000000"/>
            </a:solidFill>
            <a:prstDash val="solid"/>
            <a:headEnd type="none" len="sm" w="sm"/>
            <a:tailEnd type="arrow" len="sm" w="med"/>
          </a:ln>
        </p:spPr>
      </p:sp>
      <p:sp>
        <p:nvSpPr>
          <p:cNvPr name="AutoShape 10" id="10"/>
          <p:cNvSpPr/>
          <p:nvPr/>
        </p:nvSpPr>
        <p:spPr>
          <a:xfrm>
            <a:off x="10830154" y="3387148"/>
            <a:ext cx="3362083" cy="3345199"/>
          </a:xfrm>
          <a:prstGeom prst="line">
            <a:avLst/>
          </a:prstGeom>
          <a:ln cap="flat" w="133350">
            <a:solidFill>
              <a:srgbClr val="000000"/>
            </a:solidFill>
            <a:prstDash val="solid"/>
            <a:headEnd type="none" len="sm" w="sm"/>
            <a:tailEnd type="arrow" len="sm" w="med"/>
          </a:ln>
        </p:spPr>
      </p:sp>
      <p:sp>
        <p:nvSpPr>
          <p:cNvPr name="Freeform 11" id="11"/>
          <p:cNvSpPr/>
          <p:nvPr/>
        </p:nvSpPr>
        <p:spPr>
          <a:xfrm flipH="false" flipV="false" rot="0">
            <a:off x="1028700" y="6947320"/>
            <a:ext cx="4896406" cy="2754228"/>
          </a:xfrm>
          <a:custGeom>
            <a:avLst/>
            <a:gdLst/>
            <a:ahLst/>
            <a:cxnLst/>
            <a:rect r="r" b="b" t="t" l="l"/>
            <a:pathLst>
              <a:path h="2754228" w="4896406">
                <a:moveTo>
                  <a:pt x="0" y="0"/>
                </a:moveTo>
                <a:lnTo>
                  <a:pt x="4896406" y="0"/>
                </a:lnTo>
                <a:lnTo>
                  <a:pt x="4896406" y="2754228"/>
                </a:lnTo>
                <a:lnTo>
                  <a:pt x="0" y="2754228"/>
                </a:lnTo>
                <a:lnTo>
                  <a:pt x="0" y="0"/>
                </a:lnTo>
                <a:close/>
              </a:path>
            </a:pathLst>
          </a:custGeom>
          <a:blipFill>
            <a:blip r:embed="rId5"/>
            <a:stretch>
              <a:fillRect l="0" t="0" r="0" b="0"/>
            </a:stretch>
          </a:blipFill>
        </p:spPr>
      </p:sp>
      <p:sp>
        <p:nvSpPr>
          <p:cNvPr name="AutoShape 12" id="12"/>
          <p:cNvSpPr/>
          <p:nvPr/>
        </p:nvSpPr>
        <p:spPr>
          <a:xfrm flipH="true">
            <a:off x="4666450" y="3387148"/>
            <a:ext cx="6163704" cy="3748697"/>
          </a:xfrm>
          <a:prstGeom prst="line">
            <a:avLst/>
          </a:prstGeom>
          <a:ln cap="flat" w="133350">
            <a:solidFill>
              <a:srgbClr val="000000"/>
            </a:solidFill>
            <a:prstDash val="solid"/>
            <a:headEnd type="none" len="sm" w="sm"/>
            <a:tailEnd type="arrow" len="sm" w="med"/>
          </a:ln>
        </p:spPr>
      </p:sp>
      <p:sp>
        <p:nvSpPr>
          <p:cNvPr name="Freeform 13" id="13"/>
          <p:cNvSpPr/>
          <p:nvPr/>
        </p:nvSpPr>
        <p:spPr>
          <a:xfrm flipH="false" flipV="false" rot="0">
            <a:off x="13410868" y="6732346"/>
            <a:ext cx="1562738" cy="2969202"/>
          </a:xfrm>
          <a:custGeom>
            <a:avLst/>
            <a:gdLst/>
            <a:ahLst/>
            <a:cxnLst/>
            <a:rect r="r" b="b" t="t" l="l"/>
            <a:pathLst>
              <a:path h="2969202" w="1562738">
                <a:moveTo>
                  <a:pt x="0" y="0"/>
                </a:moveTo>
                <a:lnTo>
                  <a:pt x="1562737" y="0"/>
                </a:lnTo>
                <a:lnTo>
                  <a:pt x="1562737" y="2969202"/>
                </a:lnTo>
                <a:lnTo>
                  <a:pt x="0" y="2969202"/>
                </a:lnTo>
                <a:lnTo>
                  <a:pt x="0" y="0"/>
                </a:lnTo>
                <a:close/>
              </a:path>
            </a:pathLst>
          </a:custGeom>
          <a:blipFill>
            <a:blip r:embed="rId6"/>
            <a:stretch>
              <a:fillRect l="-65315" t="-46474" r="-54765" b="-27273"/>
            </a:stretch>
          </a:blipFill>
        </p:spPr>
      </p:sp>
      <p:sp>
        <p:nvSpPr>
          <p:cNvPr name="TextBox 14" id="14"/>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6666" r="0" b="-16666"/>
            </a:stretch>
          </a:blipFill>
        </p:spPr>
      </p:sp>
      <p:sp>
        <p:nvSpPr>
          <p:cNvPr name="Freeform 3" id="3"/>
          <p:cNvSpPr/>
          <p:nvPr/>
        </p:nvSpPr>
        <p:spPr>
          <a:xfrm flipH="false" flipV="false" rot="3292229">
            <a:off x="16595653" y="7713954"/>
            <a:ext cx="1819191" cy="3741288"/>
          </a:xfrm>
          <a:custGeom>
            <a:avLst/>
            <a:gdLst/>
            <a:ahLst/>
            <a:cxnLst/>
            <a:rect r="r" b="b" t="t" l="l"/>
            <a:pathLst>
              <a:path h="3741288" w="1819191">
                <a:moveTo>
                  <a:pt x="0" y="0"/>
                </a:moveTo>
                <a:lnTo>
                  <a:pt x="1819190" y="0"/>
                </a:lnTo>
                <a:lnTo>
                  <a:pt x="1819190" y="3741288"/>
                </a:lnTo>
                <a:lnTo>
                  <a:pt x="0" y="3741288"/>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204881" b="0"/>
            </a:stretch>
          </a:blipFill>
        </p:spPr>
      </p:sp>
      <p:sp>
        <p:nvSpPr>
          <p:cNvPr name="AutoShape 4" id="4"/>
          <p:cNvSpPr/>
          <p:nvPr/>
        </p:nvSpPr>
        <p:spPr>
          <a:xfrm flipV="true">
            <a:off x="2045396" y="4718034"/>
            <a:ext cx="0" cy="983975"/>
          </a:xfrm>
          <a:prstGeom prst="line">
            <a:avLst/>
          </a:prstGeom>
          <a:ln cap="flat" w="9525">
            <a:solidFill>
              <a:srgbClr val="191919"/>
            </a:solidFill>
            <a:prstDash val="solid"/>
            <a:headEnd type="none" len="sm" w="sm"/>
            <a:tailEnd type="none" len="sm" w="sm"/>
          </a:ln>
        </p:spPr>
      </p:sp>
      <p:sp>
        <p:nvSpPr>
          <p:cNvPr name="Freeform 5" id="5"/>
          <p:cNvSpPr/>
          <p:nvPr/>
        </p:nvSpPr>
        <p:spPr>
          <a:xfrm flipH="false" flipV="false" rot="-7346582">
            <a:off x="119105" y="-775513"/>
            <a:ext cx="1819191" cy="3741288"/>
          </a:xfrm>
          <a:custGeom>
            <a:avLst/>
            <a:gdLst/>
            <a:ahLst/>
            <a:cxnLst/>
            <a:rect r="r" b="b" t="t" l="l"/>
            <a:pathLst>
              <a:path h="3741288" w="1819191">
                <a:moveTo>
                  <a:pt x="0" y="0"/>
                </a:moveTo>
                <a:lnTo>
                  <a:pt x="1819190" y="0"/>
                </a:lnTo>
                <a:lnTo>
                  <a:pt x="1819190" y="3741288"/>
                </a:lnTo>
                <a:lnTo>
                  <a:pt x="0" y="3741288"/>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204881" b="0"/>
            </a:stretch>
          </a:blipFill>
        </p:spPr>
      </p:sp>
      <p:grpSp>
        <p:nvGrpSpPr>
          <p:cNvPr name="Group 6" id="6"/>
          <p:cNvGrpSpPr/>
          <p:nvPr/>
        </p:nvGrpSpPr>
        <p:grpSpPr>
          <a:xfrm rot="0">
            <a:off x="15847318" y="-5639607"/>
            <a:ext cx="14214475" cy="1421447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a:ln cap="sq">
              <a:no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569419">
            <a:off x="16688344" y="-306093"/>
            <a:ext cx="2827429" cy="5814799"/>
          </a:xfrm>
          <a:custGeom>
            <a:avLst/>
            <a:gdLst/>
            <a:ahLst/>
            <a:cxnLst/>
            <a:rect r="r" b="b" t="t" l="l"/>
            <a:pathLst>
              <a:path h="5814799" w="2827429">
                <a:moveTo>
                  <a:pt x="0" y="0"/>
                </a:moveTo>
                <a:lnTo>
                  <a:pt x="2827430" y="0"/>
                </a:lnTo>
                <a:lnTo>
                  <a:pt x="2827430" y="5814799"/>
                </a:lnTo>
                <a:lnTo>
                  <a:pt x="0" y="5814799"/>
                </a:lnTo>
                <a:lnTo>
                  <a:pt x="0" y="0"/>
                </a:lnTo>
                <a:close/>
              </a:path>
            </a:pathLst>
          </a:custGeom>
          <a:blipFill>
            <a:blip r:embed="rId6">
              <a:alphaModFix amt="53000"/>
              <a:extLst>
                <a:ext uri="{96DAC541-7B7A-43D3-8B79-37D633B846F1}">
                  <asvg:svgBlip xmlns:asvg="http://schemas.microsoft.com/office/drawing/2016/SVG/main" r:embed="rId7"/>
                </a:ext>
              </a:extLst>
            </a:blip>
            <a:stretch>
              <a:fillRect l="0" t="0" r="-204881" b="0"/>
            </a:stretch>
          </a:blipFill>
        </p:spPr>
      </p:sp>
      <p:grpSp>
        <p:nvGrpSpPr>
          <p:cNvPr name="Group 10" id="10"/>
          <p:cNvGrpSpPr/>
          <p:nvPr/>
        </p:nvGrpSpPr>
        <p:grpSpPr>
          <a:xfrm rot="0">
            <a:off x="-8182101" y="1095131"/>
            <a:ext cx="10994424" cy="109944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6A881">
                  <a:alpha val="11765"/>
                </a:srgbClr>
              </a:solidFill>
              <a:prstDash val="solid"/>
              <a:miter/>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6051443" y="8874568"/>
            <a:ext cx="2958536" cy="2824864"/>
          </a:xfrm>
          <a:custGeom>
            <a:avLst/>
            <a:gdLst/>
            <a:ahLst/>
            <a:cxnLst/>
            <a:rect r="r" b="b" t="t" l="l"/>
            <a:pathLst>
              <a:path h="2824864" w="2958536">
                <a:moveTo>
                  <a:pt x="0" y="0"/>
                </a:moveTo>
                <a:lnTo>
                  <a:pt x="2958536" y="0"/>
                </a:lnTo>
                <a:lnTo>
                  <a:pt x="2958536" y="2824864"/>
                </a:lnTo>
                <a:lnTo>
                  <a:pt x="0" y="2824864"/>
                </a:lnTo>
                <a:lnTo>
                  <a:pt x="0" y="0"/>
                </a:lnTo>
                <a:close/>
              </a:path>
            </a:pathLst>
          </a:custGeom>
          <a:blipFill>
            <a:blip r:embed="rId8">
              <a:alphaModFix amt="8999"/>
            </a:blip>
            <a:stretch>
              <a:fillRect l="0" t="-14190" r="0" b="-14190"/>
            </a:stretch>
          </a:blipFill>
        </p:spPr>
      </p:sp>
      <p:sp>
        <p:nvSpPr>
          <p:cNvPr name="Freeform 14" id="14"/>
          <p:cNvSpPr/>
          <p:nvPr/>
        </p:nvSpPr>
        <p:spPr>
          <a:xfrm flipH="false" flipV="false" rot="-10538838">
            <a:off x="566128" y="-1412432"/>
            <a:ext cx="2958536" cy="2824864"/>
          </a:xfrm>
          <a:custGeom>
            <a:avLst/>
            <a:gdLst/>
            <a:ahLst/>
            <a:cxnLst/>
            <a:rect r="r" b="b" t="t" l="l"/>
            <a:pathLst>
              <a:path h="2824864" w="2958536">
                <a:moveTo>
                  <a:pt x="0" y="0"/>
                </a:moveTo>
                <a:lnTo>
                  <a:pt x="2958536" y="0"/>
                </a:lnTo>
                <a:lnTo>
                  <a:pt x="2958536" y="2824864"/>
                </a:lnTo>
                <a:lnTo>
                  <a:pt x="0" y="2824864"/>
                </a:lnTo>
                <a:lnTo>
                  <a:pt x="0" y="0"/>
                </a:lnTo>
                <a:close/>
              </a:path>
            </a:pathLst>
          </a:custGeom>
          <a:blipFill>
            <a:blip r:embed="rId8">
              <a:alphaModFix amt="8999"/>
            </a:blip>
            <a:stretch>
              <a:fillRect l="0" t="-14190" r="0" b="-14190"/>
            </a:stretch>
          </a:blipFill>
        </p:spPr>
      </p:sp>
      <p:sp>
        <p:nvSpPr>
          <p:cNvPr name="Freeform 15" id="15"/>
          <p:cNvSpPr/>
          <p:nvPr/>
        </p:nvSpPr>
        <p:spPr>
          <a:xfrm flipH="false" flipV="false" rot="0">
            <a:off x="377585" y="914791"/>
            <a:ext cx="17532830" cy="9268657"/>
          </a:xfrm>
          <a:custGeom>
            <a:avLst/>
            <a:gdLst/>
            <a:ahLst/>
            <a:cxnLst/>
            <a:rect r="r" b="b" t="t" l="l"/>
            <a:pathLst>
              <a:path h="9268657" w="17532830">
                <a:moveTo>
                  <a:pt x="0" y="0"/>
                </a:moveTo>
                <a:lnTo>
                  <a:pt x="17532830" y="0"/>
                </a:lnTo>
                <a:lnTo>
                  <a:pt x="17532830" y="9268657"/>
                </a:lnTo>
                <a:lnTo>
                  <a:pt x="0" y="9268657"/>
                </a:lnTo>
                <a:lnTo>
                  <a:pt x="0" y="0"/>
                </a:lnTo>
                <a:close/>
              </a:path>
            </a:pathLst>
          </a:custGeom>
          <a:blipFill>
            <a:blip r:embed="rId9"/>
            <a:stretch>
              <a:fillRect l="0" t="0" r="0" b="0"/>
            </a:stretch>
          </a:blipFill>
        </p:spPr>
      </p:sp>
      <p:sp>
        <p:nvSpPr>
          <p:cNvPr name="TextBox 16" id="16"/>
          <p:cNvSpPr txBox="true"/>
          <p:nvPr/>
        </p:nvSpPr>
        <p:spPr>
          <a:xfrm rot="0">
            <a:off x="4075391" y="61003"/>
            <a:ext cx="10118169" cy="853788"/>
          </a:xfrm>
          <a:prstGeom prst="rect">
            <a:avLst/>
          </a:prstGeom>
        </p:spPr>
        <p:txBody>
          <a:bodyPr anchor="t" rtlCol="false" tIns="0" lIns="0" bIns="0" rIns="0">
            <a:spAutoFit/>
          </a:bodyPr>
          <a:lstStyle/>
          <a:p>
            <a:pPr algn="ctr">
              <a:lnSpc>
                <a:spcPts val="7015"/>
              </a:lnSpc>
              <a:spcBef>
                <a:spcPct val="0"/>
              </a:spcBef>
            </a:pPr>
            <a:r>
              <a:rPr lang="en-US" sz="5011">
                <a:solidFill>
                  <a:srgbClr val="3A944B"/>
                </a:solidFill>
                <a:latin typeface="League Spartan"/>
                <a:ea typeface="League Spartan"/>
                <a:cs typeface="League Spartan"/>
                <a:sym typeface="League Spartan"/>
              </a:rPr>
              <a:t>BUSINESS MODEL CANVAS</a:t>
            </a:r>
          </a:p>
        </p:txBody>
      </p:sp>
      <p:sp>
        <p:nvSpPr>
          <p:cNvPr name="TextBox 17" id="17"/>
          <p:cNvSpPr txBox="true"/>
          <p:nvPr/>
        </p:nvSpPr>
        <p:spPr>
          <a:xfrm rot="0">
            <a:off x="14193559" y="9559712"/>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6A881"/>
        </a:solidFill>
      </p:bgPr>
    </p:bg>
    <p:spTree>
      <p:nvGrpSpPr>
        <p:cNvPr id="1" name=""/>
        <p:cNvGrpSpPr/>
        <p:nvPr/>
      </p:nvGrpSpPr>
      <p:grpSpPr>
        <a:xfrm>
          <a:off x="0" y="0"/>
          <a:ext cx="0" cy="0"/>
          <a:chOff x="0" y="0"/>
          <a:chExt cx="0" cy="0"/>
        </a:xfrm>
      </p:grpSpPr>
      <p:grpSp>
        <p:nvGrpSpPr>
          <p:cNvPr name="Group 2" id="2"/>
          <p:cNvGrpSpPr/>
          <p:nvPr/>
        </p:nvGrpSpPr>
        <p:grpSpPr>
          <a:xfrm rot="0">
            <a:off x="-543206" y="9159980"/>
            <a:ext cx="19043259" cy="3086100"/>
            <a:chOff x="0" y="0"/>
            <a:chExt cx="5015509" cy="812800"/>
          </a:xfrm>
        </p:grpSpPr>
        <p:sp>
          <p:nvSpPr>
            <p:cNvPr name="Freeform 3" id="3"/>
            <p:cNvSpPr/>
            <p:nvPr/>
          </p:nvSpPr>
          <p:spPr>
            <a:xfrm flipH="false" flipV="false" rot="0">
              <a:off x="0" y="0"/>
              <a:ext cx="5015509" cy="812800"/>
            </a:xfrm>
            <a:custGeom>
              <a:avLst/>
              <a:gdLst/>
              <a:ahLst/>
              <a:cxnLst/>
              <a:rect r="r" b="b" t="t" l="l"/>
              <a:pathLst>
                <a:path h="812800" w="5015509">
                  <a:moveTo>
                    <a:pt x="20734" y="0"/>
                  </a:moveTo>
                  <a:lnTo>
                    <a:pt x="4994775" y="0"/>
                  </a:lnTo>
                  <a:cubicBezTo>
                    <a:pt x="5000274" y="0"/>
                    <a:pt x="5005548" y="2184"/>
                    <a:pt x="5009436" y="6073"/>
                  </a:cubicBezTo>
                  <a:cubicBezTo>
                    <a:pt x="5013324" y="9961"/>
                    <a:pt x="5015509" y="15235"/>
                    <a:pt x="5015509" y="20734"/>
                  </a:cubicBezTo>
                  <a:lnTo>
                    <a:pt x="5015509" y="792066"/>
                  </a:lnTo>
                  <a:cubicBezTo>
                    <a:pt x="5015509" y="797565"/>
                    <a:pt x="5013324" y="802839"/>
                    <a:pt x="5009436" y="806727"/>
                  </a:cubicBezTo>
                  <a:cubicBezTo>
                    <a:pt x="5005548" y="810616"/>
                    <a:pt x="5000274" y="812800"/>
                    <a:pt x="4994775" y="812800"/>
                  </a:cubicBezTo>
                  <a:lnTo>
                    <a:pt x="20734" y="812800"/>
                  </a:lnTo>
                  <a:cubicBezTo>
                    <a:pt x="15235" y="812800"/>
                    <a:pt x="9961" y="810616"/>
                    <a:pt x="6073" y="806727"/>
                  </a:cubicBezTo>
                  <a:cubicBezTo>
                    <a:pt x="2184" y="802839"/>
                    <a:pt x="0" y="797565"/>
                    <a:pt x="0" y="792066"/>
                  </a:cubicBezTo>
                  <a:lnTo>
                    <a:pt x="0" y="20734"/>
                  </a:lnTo>
                  <a:cubicBezTo>
                    <a:pt x="0" y="15235"/>
                    <a:pt x="2184" y="9961"/>
                    <a:pt x="6073" y="6073"/>
                  </a:cubicBezTo>
                  <a:cubicBezTo>
                    <a:pt x="9961" y="2184"/>
                    <a:pt x="15235" y="0"/>
                    <a:pt x="20734" y="0"/>
                  </a:cubicBezTo>
                  <a:close/>
                </a:path>
              </a:pathLst>
            </a:custGeom>
            <a:solidFill>
              <a:srgbClr val="FFFFFF"/>
            </a:solidFill>
          </p:spPr>
        </p:sp>
        <p:sp>
          <p:nvSpPr>
            <p:cNvPr name="TextBox 4" id="4"/>
            <p:cNvSpPr txBox="true"/>
            <p:nvPr/>
          </p:nvSpPr>
          <p:spPr>
            <a:xfrm>
              <a:off x="0" y="-38100"/>
              <a:ext cx="5015509"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4371632" y="3385750"/>
            <a:ext cx="3823992" cy="6296993"/>
          </a:xfrm>
          <a:custGeom>
            <a:avLst/>
            <a:gdLst/>
            <a:ahLst/>
            <a:cxnLst/>
            <a:rect r="r" b="b" t="t" l="l"/>
            <a:pathLst>
              <a:path h="6296993" w="3823992">
                <a:moveTo>
                  <a:pt x="0" y="0"/>
                </a:moveTo>
                <a:lnTo>
                  <a:pt x="3823992" y="0"/>
                </a:lnTo>
                <a:lnTo>
                  <a:pt x="3823992" y="6296992"/>
                </a:lnTo>
                <a:lnTo>
                  <a:pt x="0" y="62969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577301" y="3738175"/>
            <a:ext cx="3660188" cy="4088305"/>
            <a:chOff x="0" y="0"/>
            <a:chExt cx="964000" cy="1076755"/>
          </a:xfrm>
        </p:grpSpPr>
        <p:sp>
          <p:nvSpPr>
            <p:cNvPr name="Freeform 7" id="7"/>
            <p:cNvSpPr/>
            <p:nvPr/>
          </p:nvSpPr>
          <p:spPr>
            <a:xfrm flipH="false" flipV="false" rot="0">
              <a:off x="0" y="0"/>
              <a:ext cx="964000" cy="1076755"/>
            </a:xfrm>
            <a:custGeom>
              <a:avLst/>
              <a:gdLst/>
              <a:ahLst/>
              <a:cxnLst/>
              <a:rect r="r" b="b" t="t" l="l"/>
              <a:pathLst>
                <a:path h="1076755" w="964000">
                  <a:moveTo>
                    <a:pt x="107874" y="0"/>
                  </a:moveTo>
                  <a:lnTo>
                    <a:pt x="856126" y="0"/>
                  </a:lnTo>
                  <a:cubicBezTo>
                    <a:pt x="884736" y="0"/>
                    <a:pt x="912174" y="11365"/>
                    <a:pt x="932405" y="31595"/>
                  </a:cubicBezTo>
                  <a:cubicBezTo>
                    <a:pt x="952635" y="51826"/>
                    <a:pt x="964000" y="79264"/>
                    <a:pt x="964000" y="107874"/>
                  </a:cubicBezTo>
                  <a:lnTo>
                    <a:pt x="964000" y="968882"/>
                  </a:lnTo>
                  <a:cubicBezTo>
                    <a:pt x="964000" y="1028459"/>
                    <a:pt x="915703" y="1076755"/>
                    <a:pt x="856126" y="1076755"/>
                  </a:cubicBezTo>
                  <a:lnTo>
                    <a:pt x="107874" y="1076755"/>
                  </a:lnTo>
                  <a:cubicBezTo>
                    <a:pt x="79264" y="1076755"/>
                    <a:pt x="51826" y="1065390"/>
                    <a:pt x="31595" y="1045160"/>
                  </a:cubicBezTo>
                  <a:cubicBezTo>
                    <a:pt x="11365" y="1024929"/>
                    <a:pt x="0" y="997491"/>
                    <a:pt x="0" y="968882"/>
                  </a:cubicBezTo>
                  <a:lnTo>
                    <a:pt x="0" y="107874"/>
                  </a:lnTo>
                  <a:cubicBezTo>
                    <a:pt x="0" y="79264"/>
                    <a:pt x="11365" y="51826"/>
                    <a:pt x="31595" y="31595"/>
                  </a:cubicBezTo>
                  <a:cubicBezTo>
                    <a:pt x="51826" y="11365"/>
                    <a:pt x="79264" y="0"/>
                    <a:pt x="107874" y="0"/>
                  </a:cubicBezTo>
                  <a:close/>
                </a:path>
              </a:pathLst>
            </a:custGeom>
            <a:solidFill>
              <a:srgbClr val="EAEAEA"/>
            </a:solidFill>
          </p:spPr>
        </p:sp>
        <p:sp>
          <p:nvSpPr>
            <p:cNvPr name="TextBox 8" id="8"/>
            <p:cNvSpPr txBox="true"/>
            <p:nvPr/>
          </p:nvSpPr>
          <p:spPr>
            <a:xfrm>
              <a:off x="0" y="-47625"/>
              <a:ext cx="964000" cy="112438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4544536" y="3752292"/>
            <a:ext cx="4129780" cy="4074188"/>
            <a:chOff x="0" y="0"/>
            <a:chExt cx="1087679" cy="1073037"/>
          </a:xfrm>
        </p:grpSpPr>
        <p:sp>
          <p:nvSpPr>
            <p:cNvPr name="Freeform 10" id="10"/>
            <p:cNvSpPr/>
            <p:nvPr/>
          </p:nvSpPr>
          <p:spPr>
            <a:xfrm flipH="false" flipV="false" rot="0">
              <a:off x="0" y="0"/>
              <a:ext cx="1087679" cy="1073037"/>
            </a:xfrm>
            <a:custGeom>
              <a:avLst/>
              <a:gdLst/>
              <a:ahLst/>
              <a:cxnLst/>
              <a:rect r="r" b="b" t="t" l="l"/>
              <a:pathLst>
                <a:path h="1073037" w="1087679">
                  <a:moveTo>
                    <a:pt x="95607" y="0"/>
                  </a:moveTo>
                  <a:lnTo>
                    <a:pt x="992071" y="0"/>
                  </a:lnTo>
                  <a:cubicBezTo>
                    <a:pt x="1044874" y="0"/>
                    <a:pt x="1087679" y="42805"/>
                    <a:pt x="1087679" y="95607"/>
                  </a:cubicBezTo>
                  <a:lnTo>
                    <a:pt x="1087679" y="977430"/>
                  </a:lnTo>
                  <a:cubicBezTo>
                    <a:pt x="1087679" y="1030232"/>
                    <a:pt x="1044874" y="1073037"/>
                    <a:pt x="992071" y="1073037"/>
                  </a:cubicBezTo>
                  <a:lnTo>
                    <a:pt x="95607" y="1073037"/>
                  </a:lnTo>
                  <a:cubicBezTo>
                    <a:pt x="42805" y="1073037"/>
                    <a:pt x="0" y="1030232"/>
                    <a:pt x="0" y="977430"/>
                  </a:cubicBezTo>
                  <a:lnTo>
                    <a:pt x="0" y="95607"/>
                  </a:lnTo>
                  <a:cubicBezTo>
                    <a:pt x="0" y="42805"/>
                    <a:pt x="42805" y="0"/>
                    <a:pt x="95607" y="0"/>
                  </a:cubicBezTo>
                  <a:close/>
                </a:path>
              </a:pathLst>
            </a:custGeom>
            <a:solidFill>
              <a:srgbClr val="EAEAEA"/>
            </a:solidFill>
          </p:spPr>
        </p:sp>
        <p:sp>
          <p:nvSpPr>
            <p:cNvPr name="TextBox 11" id="11"/>
            <p:cNvSpPr txBox="true"/>
            <p:nvPr/>
          </p:nvSpPr>
          <p:spPr>
            <a:xfrm>
              <a:off x="0" y="-47625"/>
              <a:ext cx="1087679" cy="112066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111401" y="3772166"/>
            <a:ext cx="4452245" cy="4035263"/>
            <a:chOff x="0" y="0"/>
            <a:chExt cx="1172608" cy="1062785"/>
          </a:xfrm>
        </p:grpSpPr>
        <p:sp>
          <p:nvSpPr>
            <p:cNvPr name="Freeform 13" id="13"/>
            <p:cNvSpPr/>
            <p:nvPr/>
          </p:nvSpPr>
          <p:spPr>
            <a:xfrm flipH="false" flipV="false" rot="0">
              <a:off x="0" y="0"/>
              <a:ext cx="1172608" cy="1062785"/>
            </a:xfrm>
            <a:custGeom>
              <a:avLst/>
              <a:gdLst/>
              <a:ahLst/>
              <a:cxnLst/>
              <a:rect r="r" b="b" t="t" l="l"/>
              <a:pathLst>
                <a:path h="1062785" w="1172608">
                  <a:moveTo>
                    <a:pt x="88683" y="0"/>
                  </a:moveTo>
                  <a:lnTo>
                    <a:pt x="1083925" y="0"/>
                  </a:lnTo>
                  <a:cubicBezTo>
                    <a:pt x="1132903" y="0"/>
                    <a:pt x="1172608" y="39705"/>
                    <a:pt x="1172608" y="88683"/>
                  </a:cubicBezTo>
                  <a:lnTo>
                    <a:pt x="1172608" y="974103"/>
                  </a:lnTo>
                  <a:cubicBezTo>
                    <a:pt x="1172608" y="1023081"/>
                    <a:pt x="1132903" y="1062785"/>
                    <a:pt x="1083925" y="1062785"/>
                  </a:cubicBezTo>
                  <a:lnTo>
                    <a:pt x="88683" y="1062785"/>
                  </a:lnTo>
                  <a:cubicBezTo>
                    <a:pt x="39705" y="1062785"/>
                    <a:pt x="0" y="1023081"/>
                    <a:pt x="0" y="974103"/>
                  </a:cubicBezTo>
                  <a:lnTo>
                    <a:pt x="0" y="88683"/>
                  </a:lnTo>
                  <a:cubicBezTo>
                    <a:pt x="0" y="39705"/>
                    <a:pt x="39705" y="0"/>
                    <a:pt x="88683" y="0"/>
                  </a:cubicBezTo>
                  <a:close/>
                </a:path>
              </a:pathLst>
            </a:custGeom>
            <a:solidFill>
              <a:srgbClr val="EAEAEA"/>
            </a:solidFill>
          </p:spPr>
        </p:sp>
        <p:sp>
          <p:nvSpPr>
            <p:cNvPr name="TextBox 14" id="14"/>
            <p:cNvSpPr txBox="true"/>
            <p:nvPr/>
          </p:nvSpPr>
          <p:spPr>
            <a:xfrm>
              <a:off x="0" y="-47625"/>
              <a:ext cx="1172608" cy="111041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913492" y="2670070"/>
            <a:ext cx="734373" cy="715679"/>
          </a:xfrm>
          <a:custGeom>
            <a:avLst/>
            <a:gdLst/>
            <a:ahLst/>
            <a:cxnLst/>
            <a:rect r="r" b="b" t="t" l="l"/>
            <a:pathLst>
              <a:path h="715679" w="734373">
                <a:moveTo>
                  <a:pt x="0" y="0"/>
                </a:moveTo>
                <a:lnTo>
                  <a:pt x="734373" y="0"/>
                </a:lnTo>
                <a:lnTo>
                  <a:pt x="734373" y="715680"/>
                </a:lnTo>
                <a:lnTo>
                  <a:pt x="0" y="7156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6128626" y="2718746"/>
            <a:ext cx="819298" cy="819298"/>
          </a:xfrm>
          <a:custGeom>
            <a:avLst/>
            <a:gdLst/>
            <a:ahLst/>
            <a:cxnLst/>
            <a:rect r="r" b="b" t="t" l="l"/>
            <a:pathLst>
              <a:path h="819298" w="819298">
                <a:moveTo>
                  <a:pt x="0" y="0"/>
                </a:moveTo>
                <a:lnTo>
                  <a:pt x="819298" y="0"/>
                </a:lnTo>
                <a:lnTo>
                  <a:pt x="819298" y="819298"/>
                </a:lnTo>
                <a:lnTo>
                  <a:pt x="0" y="8192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10846658" y="2810397"/>
            <a:ext cx="852378" cy="838527"/>
          </a:xfrm>
          <a:custGeom>
            <a:avLst/>
            <a:gdLst/>
            <a:ahLst/>
            <a:cxnLst/>
            <a:rect r="r" b="b" t="t" l="l"/>
            <a:pathLst>
              <a:path h="838527" w="852378">
                <a:moveTo>
                  <a:pt x="0" y="0"/>
                </a:moveTo>
                <a:lnTo>
                  <a:pt x="852378" y="0"/>
                </a:lnTo>
                <a:lnTo>
                  <a:pt x="852378" y="838528"/>
                </a:lnTo>
                <a:lnTo>
                  <a:pt x="0" y="83852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714683" y="611214"/>
            <a:ext cx="6403337" cy="863602"/>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Archivo Black"/>
                <a:ea typeface="Archivo Black"/>
                <a:cs typeface="Archivo Black"/>
                <a:sym typeface="Archivo Black"/>
              </a:rPr>
              <a:t>Étude Marketing  </a:t>
            </a:r>
          </a:p>
        </p:txBody>
      </p:sp>
      <p:sp>
        <p:nvSpPr>
          <p:cNvPr name="TextBox 19" id="19"/>
          <p:cNvSpPr txBox="true"/>
          <p:nvPr/>
        </p:nvSpPr>
        <p:spPr>
          <a:xfrm rot="0">
            <a:off x="762308" y="4177148"/>
            <a:ext cx="3223423" cy="448211"/>
          </a:xfrm>
          <a:prstGeom prst="rect">
            <a:avLst/>
          </a:prstGeom>
        </p:spPr>
        <p:txBody>
          <a:bodyPr anchor="t" rtlCol="false" tIns="0" lIns="0" bIns="0" rIns="0">
            <a:spAutoFit/>
          </a:bodyPr>
          <a:lstStyle/>
          <a:p>
            <a:pPr algn="ctr">
              <a:lnSpc>
                <a:spcPts val="3645"/>
              </a:lnSpc>
              <a:spcBef>
                <a:spcPct val="0"/>
              </a:spcBef>
            </a:pPr>
            <a:r>
              <a:rPr lang="en-US" b="true" sz="2603">
                <a:solidFill>
                  <a:srgbClr val="000000"/>
                </a:solidFill>
                <a:latin typeface="Lato Heavy"/>
                <a:ea typeface="Lato Heavy"/>
                <a:cs typeface="Lato Heavy"/>
                <a:sym typeface="Lato Heavy"/>
              </a:rPr>
              <a:t>PUBLIC CIBLE</a:t>
            </a:r>
          </a:p>
        </p:txBody>
      </p:sp>
      <p:sp>
        <p:nvSpPr>
          <p:cNvPr name="TextBox 20" id="20"/>
          <p:cNvSpPr txBox="true"/>
          <p:nvPr/>
        </p:nvSpPr>
        <p:spPr>
          <a:xfrm rot="0">
            <a:off x="4573687" y="4079417"/>
            <a:ext cx="3929176" cy="905715"/>
          </a:xfrm>
          <a:prstGeom prst="rect">
            <a:avLst/>
          </a:prstGeom>
        </p:spPr>
        <p:txBody>
          <a:bodyPr anchor="t" rtlCol="false" tIns="0" lIns="0" bIns="0" rIns="0">
            <a:spAutoFit/>
          </a:bodyPr>
          <a:lstStyle/>
          <a:p>
            <a:pPr algn="ctr">
              <a:lnSpc>
                <a:spcPts val="3628"/>
              </a:lnSpc>
              <a:spcBef>
                <a:spcPct val="0"/>
              </a:spcBef>
            </a:pPr>
            <a:r>
              <a:rPr lang="en-US" b="true" sz="2591">
                <a:solidFill>
                  <a:srgbClr val="000000"/>
                </a:solidFill>
                <a:latin typeface="Lato Heavy"/>
                <a:ea typeface="Lato Heavy"/>
                <a:cs typeface="Lato Heavy"/>
                <a:sym typeface="Lato Heavy"/>
              </a:rPr>
              <a:t>PROPOSITION DE VALEUR</a:t>
            </a:r>
          </a:p>
        </p:txBody>
      </p:sp>
      <p:sp>
        <p:nvSpPr>
          <p:cNvPr name="TextBox 21" id="21"/>
          <p:cNvSpPr txBox="true"/>
          <p:nvPr/>
        </p:nvSpPr>
        <p:spPr>
          <a:xfrm rot="0">
            <a:off x="9111401" y="4088942"/>
            <a:ext cx="4567665" cy="824766"/>
          </a:xfrm>
          <a:prstGeom prst="rect">
            <a:avLst/>
          </a:prstGeom>
        </p:spPr>
        <p:txBody>
          <a:bodyPr anchor="t" rtlCol="false" tIns="0" lIns="0" bIns="0" rIns="0">
            <a:spAutoFit/>
          </a:bodyPr>
          <a:lstStyle/>
          <a:p>
            <a:pPr algn="ctr">
              <a:lnSpc>
                <a:spcPts val="3365"/>
              </a:lnSpc>
              <a:spcBef>
                <a:spcPct val="0"/>
              </a:spcBef>
            </a:pPr>
            <a:r>
              <a:rPr lang="en-US" b="true" sz="2403">
                <a:solidFill>
                  <a:srgbClr val="000000"/>
                </a:solidFill>
                <a:latin typeface="Lato Heavy"/>
                <a:ea typeface="Lato Heavy"/>
                <a:cs typeface="Lato Heavy"/>
                <a:sym typeface="Lato Heavy"/>
              </a:rPr>
              <a:t> STRATÉGIE DE COMMUNICATION</a:t>
            </a:r>
          </a:p>
        </p:txBody>
      </p:sp>
      <p:sp>
        <p:nvSpPr>
          <p:cNvPr name="TextBox 22" id="22"/>
          <p:cNvSpPr txBox="true"/>
          <p:nvPr/>
        </p:nvSpPr>
        <p:spPr>
          <a:xfrm rot="0">
            <a:off x="624234" y="5003782"/>
            <a:ext cx="3508577" cy="2157180"/>
          </a:xfrm>
          <a:prstGeom prst="rect">
            <a:avLst/>
          </a:prstGeom>
        </p:spPr>
        <p:txBody>
          <a:bodyPr anchor="t" rtlCol="false" tIns="0" lIns="0" bIns="0" rIns="0">
            <a:spAutoFit/>
          </a:bodyPr>
          <a:lstStyle/>
          <a:p>
            <a:pPr algn="l" marL="447269" indent="-223635" lvl="1">
              <a:lnSpc>
                <a:spcPts val="2900"/>
              </a:lnSpc>
              <a:buFont typeface="Arial"/>
              <a:buChar char="•"/>
            </a:pPr>
            <a:r>
              <a:rPr lang="en-US" sz="2071">
                <a:solidFill>
                  <a:srgbClr val="000000"/>
                </a:solidFill>
                <a:latin typeface="Comic Sans"/>
                <a:ea typeface="Comic Sans"/>
                <a:cs typeface="Comic Sans"/>
                <a:sym typeface="Comic Sans"/>
              </a:rPr>
              <a:t>Patients utilisant la téléconsultation.</a:t>
            </a:r>
          </a:p>
          <a:p>
            <a:pPr algn="l" marL="447269" indent="-223635" lvl="1">
              <a:lnSpc>
                <a:spcPts val="2900"/>
              </a:lnSpc>
              <a:buFont typeface="Arial"/>
              <a:buChar char="•"/>
            </a:pPr>
            <a:r>
              <a:rPr lang="en-US" sz="2071">
                <a:solidFill>
                  <a:srgbClr val="000000"/>
                </a:solidFill>
                <a:latin typeface="Comic Sans"/>
                <a:ea typeface="Comic Sans"/>
                <a:cs typeface="Comic Sans"/>
                <a:sym typeface="Comic Sans"/>
              </a:rPr>
              <a:t>Pharmacies souhaitant digitaliser la gestion des ordonnances.</a:t>
            </a:r>
          </a:p>
          <a:p>
            <a:pPr algn="l">
              <a:lnSpc>
                <a:spcPts val="2900"/>
              </a:lnSpc>
              <a:spcBef>
                <a:spcPct val="0"/>
              </a:spcBef>
            </a:pPr>
          </a:p>
        </p:txBody>
      </p:sp>
      <p:sp>
        <p:nvSpPr>
          <p:cNvPr name="TextBox 23" id="23"/>
          <p:cNvSpPr txBox="true"/>
          <p:nvPr/>
        </p:nvSpPr>
        <p:spPr>
          <a:xfrm rot="0">
            <a:off x="4383304" y="5101783"/>
            <a:ext cx="4452245" cy="1795230"/>
          </a:xfrm>
          <a:prstGeom prst="rect">
            <a:avLst/>
          </a:prstGeom>
        </p:spPr>
        <p:txBody>
          <a:bodyPr anchor="t" rtlCol="false" tIns="0" lIns="0" bIns="0" rIns="0">
            <a:spAutoFit/>
          </a:bodyPr>
          <a:lstStyle/>
          <a:p>
            <a:pPr algn="l" marL="447269" indent="-223635" lvl="1">
              <a:lnSpc>
                <a:spcPts val="2900"/>
              </a:lnSpc>
              <a:spcBef>
                <a:spcPct val="0"/>
              </a:spcBef>
              <a:buFont typeface="Arial"/>
              <a:buChar char="•"/>
            </a:pPr>
            <a:r>
              <a:rPr lang="en-US" sz="2071">
                <a:solidFill>
                  <a:srgbClr val="000000"/>
                </a:solidFill>
                <a:latin typeface="Comic Sans"/>
                <a:ea typeface="Comic Sans"/>
                <a:cs typeface="Comic Sans"/>
                <a:sym typeface="Comic Sans"/>
              </a:rPr>
              <a:t>Faciliter l’obtention rapide de médicaments après une téléconsultation via la mise en relation directe avec les pharmacies les plus proches.</a:t>
            </a:r>
            <a:r>
              <a:rPr lang="en-US" sz="2071">
                <a:solidFill>
                  <a:srgbClr val="000000"/>
                </a:solidFill>
                <a:latin typeface="Comic Sans"/>
                <a:ea typeface="Comic Sans"/>
                <a:cs typeface="Comic Sans"/>
                <a:sym typeface="Comic Sans"/>
              </a:rPr>
              <a:t> </a:t>
            </a:r>
          </a:p>
        </p:txBody>
      </p:sp>
      <p:sp>
        <p:nvSpPr>
          <p:cNvPr name="TextBox 24" id="24"/>
          <p:cNvSpPr txBox="true"/>
          <p:nvPr/>
        </p:nvSpPr>
        <p:spPr>
          <a:xfrm rot="0">
            <a:off x="8978424" y="5105400"/>
            <a:ext cx="4480448" cy="2669407"/>
          </a:xfrm>
          <a:prstGeom prst="rect">
            <a:avLst/>
          </a:prstGeom>
        </p:spPr>
        <p:txBody>
          <a:bodyPr anchor="t" rtlCol="false" tIns="0" lIns="0" bIns="0" rIns="0">
            <a:spAutoFit/>
          </a:bodyPr>
          <a:lstStyle/>
          <a:p>
            <a:pPr algn="ctr" marL="418238" indent="-209119" lvl="1">
              <a:lnSpc>
                <a:spcPts val="2712"/>
              </a:lnSpc>
              <a:buFont typeface="Arial"/>
              <a:buChar char="•"/>
            </a:pPr>
            <a:r>
              <a:rPr lang="en-US" sz="1937">
                <a:solidFill>
                  <a:srgbClr val="000000"/>
                </a:solidFill>
                <a:latin typeface="Comic Sans"/>
                <a:ea typeface="Comic Sans"/>
                <a:cs typeface="Comic Sans"/>
                <a:sym typeface="Comic Sans"/>
              </a:rPr>
              <a:t>Collaborations avec plateformes de téléconsultation (Doctolib, Medadom).</a:t>
            </a:r>
          </a:p>
          <a:p>
            <a:pPr algn="ctr" marL="418238" indent="-209119" lvl="1">
              <a:lnSpc>
                <a:spcPts val="2712"/>
              </a:lnSpc>
              <a:buFont typeface="Arial"/>
              <a:buChar char="•"/>
            </a:pPr>
            <a:r>
              <a:rPr lang="en-US" sz="1937">
                <a:solidFill>
                  <a:srgbClr val="000000"/>
                </a:solidFill>
                <a:latin typeface="Comic Sans"/>
                <a:ea typeface="Comic Sans"/>
                <a:cs typeface="Comic Sans"/>
                <a:sym typeface="Comic Sans"/>
              </a:rPr>
              <a:t>Campagnes ciblées pour pharmacies et patients via les réseaux sociaux et les influenceurs de santé.</a:t>
            </a:r>
          </a:p>
          <a:p>
            <a:pPr algn="ctr">
              <a:lnSpc>
                <a:spcPts val="2254"/>
              </a:lnSpc>
            </a:pPr>
            <a:r>
              <a:rPr lang="en-US" sz="1610" b="true">
                <a:solidFill>
                  <a:srgbClr val="000000"/>
                </a:solidFill>
                <a:latin typeface="Comic Sans Bold"/>
                <a:ea typeface="Comic Sans Bold"/>
                <a:cs typeface="Comic Sans Bold"/>
                <a:sym typeface="Comic Sans Bold"/>
              </a:rPr>
              <a:t> </a:t>
            </a:r>
          </a:p>
        </p:txBody>
      </p:sp>
      <p:sp>
        <p:nvSpPr>
          <p:cNvPr name="TextBox 25" id="25"/>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469084" y="5381826"/>
            <a:ext cx="21308021" cy="4905174"/>
            <a:chOff x="0" y="0"/>
            <a:chExt cx="4816593" cy="1108795"/>
          </a:xfrm>
        </p:grpSpPr>
        <p:sp>
          <p:nvSpPr>
            <p:cNvPr name="Freeform 4" id="4"/>
            <p:cNvSpPr/>
            <p:nvPr/>
          </p:nvSpPr>
          <p:spPr>
            <a:xfrm flipH="false" flipV="false" rot="0">
              <a:off x="0" y="0"/>
              <a:ext cx="4816592" cy="1108795"/>
            </a:xfrm>
            <a:custGeom>
              <a:avLst/>
              <a:gdLst/>
              <a:ahLst/>
              <a:cxnLst/>
              <a:rect r="r" b="b" t="t" l="l"/>
              <a:pathLst>
                <a:path h="1108795" w="4816592">
                  <a:moveTo>
                    <a:pt x="18530" y="0"/>
                  </a:moveTo>
                  <a:lnTo>
                    <a:pt x="4798063" y="0"/>
                  </a:lnTo>
                  <a:cubicBezTo>
                    <a:pt x="4802977" y="0"/>
                    <a:pt x="4807690" y="1952"/>
                    <a:pt x="4811165" y="5427"/>
                  </a:cubicBezTo>
                  <a:cubicBezTo>
                    <a:pt x="4814640" y="8902"/>
                    <a:pt x="4816592" y="13616"/>
                    <a:pt x="4816592" y="18530"/>
                  </a:cubicBezTo>
                  <a:lnTo>
                    <a:pt x="4816592" y="1090265"/>
                  </a:lnTo>
                  <a:cubicBezTo>
                    <a:pt x="4816592" y="1100499"/>
                    <a:pt x="4808296" y="1108795"/>
                    <a:pt x="4798063" y="1108795"/>
                  </a:cubicBezTo>
                  <a:lnTo>
                    <a:pt x="18530" y="1108795"/>
                  </a:lnTo>
                  <a:cubicBezTo>
                    <a:pt x="13616" y="1108795"/>
                    <a:pt x="8902" y="1106843"/>
                    <a:pt x="5427" y="1103368"/>
                  </a:cubicBezTo>
                  <a:cubicBezTo>
                    <a:pt x="1952" y="1099893"/>
                    <a:pt x="0" y="1095179"/>
                    <a:pt x="0" y="1090265"/>
                  </a:cubicBezTo>
                  <a:lnTo>
                    <a:pt x="0" y="18530"/>
                  </a:lnTo>
                  <a:cubicBezTo>
                    <a:pt x="0" y="13616"/>
                    <a:pt x="1952" y="8902"/>
                    <a:pt x="5427" y="5427"/>
                  </a:cubicBezTo>
                  <a:cubicBezTo>
                    <a:pt x="8902" y="1952"/>
                    <a:pt x="13616" y="0"/>
                    <a:pt x="18530" y="0"/>
                  </a:cubicBezTo>
                  <a:close/>
                </a:path>
              </a:pathLst>
            </a:custGeom>
            <a:gradFill rotWithShape="true">
              <a:gsLst>
                <a:gs pos="0">
                  <a:srgbClr val="185B33">
                    <a:alpha val="100000"/>
                  </a:srgbClr>
                </a:gs>
                <a:gs pos="100000">
                  <a:srgbClr val="97CD9F">
                    <a:alpha val="100000"/>
                  </a:srgbClr>
                </a:gs>
              </a:gsLst>
              <a:lin ang="0"/>
            </a:gradFill>
          </p:spPr>
        </p:sp>
        <p:sp>
          <p:nvSpPr>
            <p:cNvPr name="TextBox 5" id="5"/>
            <p:cNvSpPr txBox="true"/>
            <p:nvPr/>
          </p:nvSpPr>
          <p:spPr>
            <a:xfrm>
              <a:off x="0" y="-47625"/>
              <a:ext cx="4816593" cy="115642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726155" y="6045138"/>
            <a:ext cx="2951044" cy="4114800"/>
          </a:xfrm>
          <a:custGeom>
            <a:avLst/>
            <a:gdLst/>
            <a:ahLst/>
            <a:cxnLst/>
            <a:rect r="r" b="b" t="t" l="l"/>
            <a:pathLst>
              <a:path h="4114800" w="2951044">
                <a:moveTo>
                  <a:pt x="0" y="0"/>
                </a:moveTo>
                <a:lnTo>
                  <a:pt x="2951043" y="0"/>
                </a:lnTo>
                <a:lnTo>
                  <a:pt x="295104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39979" y="326478"/>
            <a:ext cx="2937359" cy="3399935"/>
          </a:xfrm>
          <a:custGeom>
            <a:avLst/>
            <a:gdLst/>
            <a:ahLst/>
            <a:cxnLst/>
            <a:rect r="r" b="b" t="t" l="l"/>
            <a:pathLst>
              <a:path h="3399935" w="2937359">
                <a:moveTo>
                  <a:pt x="0" y="0"/>
                </a:moveTo>
                <a:lnTo>
                  <a:pt x="2937358" y="0"/>
                </a:lnTo>
                <a:lnTo>
                  <a:pt x="2937358" y="3399935"/>
                </a:lnTo>
                <a:lnTo>
                  <a:pt x="0" y="3399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202097" y="6739325"/>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7204126" y="3489557"/>
            <a:ext cx="10994424" cy="109944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6A881">
                  <a:alpha val="11765"/>
                </a:srgbClr>
              </a:solidFill>
              <a:prstDash val="solid"/>
              <a:miter/>
            </a:ln>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02349" y="3202117"/>
            <a:ext cx="4762076" cy="4632296"/>
            <a:chOff x="0" y="0"/>
            <a:chExt cx="1076448" cy="1047112"/>
          </a:xfrm>
        </p:grpSpPr>
        <p:sp>
          <p:nvSpPr>
            <p:cNvPr name="Freeform 15" id="15"/>
            <p:cNvSpPr/>
            <p:nvPr/>
          </p:nvSpPr>
          <p:spPr>
            <a:xfrm flipH="false" flipV="false" rot="0">
              <a:off x="0" y="0"/>
              <a:ext cx="1076448" cy="1047112"/>
            </a:xfrm>
            <a:custGeom>
              <a:avLst/>
              <a:gdLst/>
              <a:ahLst/>
              <a:cxnLst/>
              <a:rect r="r" b="b" t="t" l="l"/>
              <a:pathLst>
                <a:path h="1047112" w="1076448">
                  <a:moveTo>
                    <a:pt x="82913" y="0"/>
                  </a:moveTo>
                  <a:lnTo>
                    <a:pt x="993535" y="0"/>
                  </a:lnTo>
                  <a:cubicBezTo>
                    <a:pt x="1015525" y="0"/>
                    <a:pt x="1036614" y="8735"/>
                    <a:pt x="1052164" y="24285"/>
                  </a:cubicBezTo>
                  <a:cubicBezTo>
                    <a:pt x="1067713" y="39834"/>
                    <a:pt x="1076448" y="60923"/>
                    <a:pt x="1076448" y="82913"/>
                  </a:cubicBezTo>
                  <a:lnTo>
                    <a:pt x="1076448" y="964199"/>
                  </a:lnTo>
                  <a:cubicBezTo>
                    <a:pt x="1076448" y="986189"/>
                    <a:pt x="1067713" y="1007278"/>
                    <a:pt x="1052164" y="1022827"/>
                  </a:cubicBezTo>
                  <a:cubicBezTo>
                    <a:pt x="1036614" y="1038376"/>
                    <a:pt x="1015525" y="1047112"/>
                    <a:pt x="993535" y="1047112"/>
                  </a:cubicBezTo>
                  <a:lnTo>
                    <a:pt x="82913" y="1047112"/>
                  </a:lnTo>
                  <a:cubicBezTo>
                    <a:pt x="37121" y="1047112"/>
                    <a:pt x="0" y="1009990"/>
                    <a:pt x="0" y="964199"/>
                  </a:cubicBezTo>
                  <a:lnTo>
                    <a:pt x="0" y="82913"/>
                  </a:lnTo>
                  <a:cubicBezTo>
                    <a:pt x="0" y="37121"/>
                    <a:pt x="37121" y="0"/>
                    <a:pt x="82913" y="0"/>
                  </a:cubicBezTo>
                  <a:close/>
                </a:path>
              </a:pathLst>
            </a:custGeom>
            <a:solidFill>
              <a:srgbClr val="EAEAEA"/>
            </a:solidFill>
          </p:spPr>
        </p:sp>
        <p:sp>
          <p:nvSpPr>
            <p:cNvPr name="TextBox 16" id="16"/>
            <p:cNvSpPr txBox="true"/>
            <p:nvPr/>
          </p:nvSpPr>
          <p:spPr>
            <a:xfrm>
              <a:off x="0" y="-47625"/>
              <a:ext cx="1076448" cy="1094737"/>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819249" y="3202117"/>
            <a:ext cx="4649502" cy="4632296"/>
            <a:chOff x="0" y="0"/>
            <a:chExt cx="1051001" cy="1047112"/>
          </a:xfrm>
        </p:grpSpPr>
        <p:sp>
          <p:nvSpPr>
            <p:cNvPr name="Freeform 18" id="18"/>
            <p:cNvSpPr/>
            <p:nvPr/>
          </p:nvSpPr>
          <p:spPr>
            <a:xfrm flipH="false" flipV="false" rot="0">
              <a:off x="0" y="0"/>
              <a:ext cx="1051001" cy="1047112"/>
            </a:xfrm>
            <a:custGeom>
              <a:avLst/>
              <a:gdLst/>
              <a:ahLst/>
              <a:cxnLst/>
              <a:rect r="r" b="b" t="t" l="l"/>
              <a:pathLst>
                <a:path h="1047112" w="1051001">
                  <a:moveTo>
                    <a:pt x="84920" y="0"/>
                  </a:moveTo>
                  <a:lnTo>
                    <a:pt x="966081" y="0"/>
                  </a:lnTo>
                  <a:cubicBezTo>
                    <a:pt x="1012981" y="0"/>
                    <a:pt x="1051001" y="38020"/>
                    <a:pt x="1051001" y="84920"/>
                  </a:cubicBezTo>
                  <a:lnTo>
                    <a:pt x="1051001" y="962191"/>
                  </a:lnTo>
                  <a:cubicBezTo>
                    <a:pt x="1051001" y="984714"/>
                    <a:pt x="1042054" y="1006314"/>
                    <a:pt x="1026129" y="1022239"/>
                  </a:cubicBezTo>
                  <a:cubicBezTo>
                    <a:pt x="1010203" y="1038165"/>
                    <a:pt x="988603" y="1047112"/>
                    <a:pt x="966081" y="1047112"/>
                  </a:cubicBezTo>
                  <a:lnTo>
                    <a:pt x="84920" y="1047112"/>
                  </a:lnTo>
                  <a:cubicBezTo>
                    <a:pt x="38020" y="1047112"/>
                    <a:pt x="0" y="1009092"/>
                    <a:pt x="0" y="962191"/>
                  </a:cubicBezTo>
                  <a:lnTo>
                    <a:pt x="0" y="84920"/>
                  </a:lnTo>
                  <a:cubicBezTo>
                    <a:pt x="0" y="38020"/>
                    <a:pt x="38020" y="0"/>
                    <a:pt x="84920" y="0"/>
                  </a:cubicBezTo>
                  <a:close/>
                </a:path>
              </a:pathLst>
            </a:custGeom>
            <a:solidFill>
              <a:srgbClr val="EAEAEA"/>
            </a:solidFill>
          </p:spPr>
        </p:sp>
        <p:sp>
          <p:nvSpPr>
            <p:cNvPr name="TextBox 19" id="19"/>
            <p:cNvSpPr txBox="true"/>
            <p:nvPr/>
          </p:nvSpPr>
          <p:spPr>
            <a:xfrm>
              <a:off x="0" y="-47625"/>
              <a:ext cx="1051001" cy="1094737"/>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436326" y="3202117"/>
            <a:ext cx="5381037" cy="4632296"/>
            <a:chOff x="0" y="0"/>
            <a:chExt cx="1216362" cy="1047112"/>
          </a:xfrm>
        </p:grpSpPr>
        <p:sp>
          <p:nvSpPr>
            <p:cNvPr name="Freeform 21" id="21"/>
            <p:cNvSpPr/>
            <p:nvPr/>
          </p:nvSpPr>
          <p:spPr>
            <a:xfrm flipH="false" flipV="false" rot="0">
              <a:off x="0" y="0"/>
              <a:ext cx="1216362" cy="1047112"/>
            </a:xfrm>
            <a:custGeom>
              <a:avLst/>
              <a:gdLst/>
              <a:ahLst/>
              <a:cxnLst/>
              <a:rect r="r" b="b" t="t" l="l"/>
              <a:pathLst>
                <a:path h="1047112" w="1216362">
                  <a:moveTo>
                    <a:pt x="73376" y="0"/>
                  </a:moveTo>
                  <a:lnTo>
                    <a:pt x="1142986" y="0"/>
                  </a:lnTo>
                  <a:cubicBezTo>
                    <a:pt x="1162446" y="0"/>
                    <a:pt x="1181110" y="7731"/>
                    <a:pt x="1194871" y="21491"/>
                  </a:cubicBezTo>
                  <a:cubicBezTo>
                    <a:pt x="1208631" y="35252"/>
                    <a:pt x="1216362" y="53915"/>
                    <a:pt x="1216362" y="73376"/>
                  </a:cubicBezTo>
                  <a:lnTo>
                    <a:pt x="1216362" y="973736"/>
                  </a:lnTo>
                  <a:cubicBezTo>
                    <a:pt x="1216362" y="1014260"/>
                    <a:pt x="1183510" y="1047112"/>
                    <a:pt x="1142986" y="1047112"/>
                  </a:cubicBezTo>
                  <a:lnTo>
                    <a:pt x="73376" y="1047112"/>
                  </a:lnTo>
                  <a:cubicBezTo>
                    <a:pt x="32851" y="1047112"/>
                    <a:pt x="0" y="1014260"/>
                    <a:pt x="0" y="973736"/>
                  </a:cubicBezTo>
                  <a:lnTo>
                    <a:pt x="0" y="73376"/>
                  </a:lnTo>
                  <a:cubicBezTo>
                    <a:pt x="0" y="32851"/>
                    <a:pt x="32851" y="0"/>
                    <a:pt x="73376" y="0"/>
                  </a:cubicBezTo>
                  <a:close/>
                </a:path>
              </a:pathLst>
            </a:custGeom>
            <a:solidFill>
              <a:srgbClr val="EAEAEA"/>
            </a:solidFill>
          </p:spPr>
        </p:sp>
        <p:sp>
          <p:nvSpPr>
            <p:cNvPr name="TextBox 22" id="22"/>
            <p:cNvSpPr txBox="true"/>
            <p:nvPr/>
          </p:nvSpPr>
          <p:spPr>
            <a:xfrm>
              <a:off x="0" y="-47625"/>
              <a:ext cx="1216362" cy="1094737"/>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6819249" y="4529320"/>
            <a:ext cx="4649502" cy="2034749"/>
          </a:xfrm>
          <a:prstGeom prst="rect">
            <a:avLst/>
          </a:prstGeom>
        </p:spPr>
        <p:txBody>
          <a:bodyPr anchor="t" rtlCol="false" tIns="0" lIns="0" bIns="0" rIns="0">
            <a:spAutoFit/>
          </a:bodyPr>
          <a:lstStyle/>
          <a:p>
            <a:pPr algn="l" marL="572662" indent="-286331" lvl="1">
              <a:lnSpc>
                <a:spcPts val="4111"/>
              </a:lnSpc>
              <a:buFont typeface="Arial"/>
              <a:buChar char="•"/>
            </a:pPr>
            <a:r>
              <a:rPr lang="en-US" sz="2652">
                <a:solidFill>
                  <a:srgbClr val="000000"/>
                </a:solidFill>
                <a:latin typeface="Comic Sans"/>
                <a:ea typeface="Comic Sans"/>
                <a:cs typeface="Comic Sans"/>
                <a:sym typeface="Comic Sans"/>
              </a:rPr>
              <a:t>Infrastructure Cloud </a:t>
            </a:r>
          </a:p>
          <a:p>
            <a:pPr algn="l" marL="572662" indent="-286331" lvl="1">
              <a:lnSpc>
                <a:spcPts val="4111"/>
              </a:lnSpc>
              <a:buFont typeface="Arial"/>
              <a:buChar char="•"/>
            </a:pPr>
            <a:r>
              <a:rPr lang="en-US" sz="2652">
                <a:solidFill>
                  <a:srgbClr val="000000"/>
                </a:solidFill>
                <a:latin typeface="Comic Sans"/>
                <a:ea typeface="Comic Sans"/>
                <a:cs typeface="Comic Sans"/>
                <a:sym typeface="Comic Sans"/>
              </a:rPr>
              <a:t>Ordinateurs</a:t>
            </a:r>
          </a:p>
          <a:p>
            <a:pPr algn="l" marL="572662" indent="-286331" lvl="1">
              <a:lnSpc>
                <a:spcPts val="4111"/>
              </a:lnSpc>
              <a:buFont typeface="Arial"/>
              <a:buChar char="•"/>
            </a:pPr>
            <a:r>
              <a:rPr lang="en-US" sz="2652">
                <a:solidFill>
                  <a:srgbClr val="000000"/>
                </a:solidFill>
                <a:latin typeface="Comic Sans"/>
                <a:ea typeface="Comic Sans"/>
                <a:cs typeface="Comic Sans"/>
                <a:sym typeface="Comic Sans"/>
              </a:rPr>
              <a:t>Périphérique </a:t>
            </a:r>
          </a:p>
          <a:p>
            <a:pPr algn="l" marL="572662" indent="-286331" lvl="1">
              <a:lnSpc>
                <a:spcPts val="4111"/>
              </a:lnSpc>
              <a:buFont typeface="Arial"/>
              <a:buChar char="•"/>
            </a:pPr>
            <a:r>
              <a:rPr lang="en-US" sz="2652">
                <a:solidFill>
                  <a:srgbClr val="000000"/>
                </a:solidFill>
                <a:latin typeface="Comic Sans"/>
                <a:ea typeface="Comic Sans"/>
                <a:cs typeface="Comic Sans"/>
                <a:sym typeface="Comic Sans"/>
              </a:rPr>
              <a:t>Bureau</a:t>
            </a:r>
            <a:r>
              <a:rPr lang="en-US" sz="2652">
                <a:solidFill>
                  <a:srgbClr val="000000"/>
                </a:solidFill>
                <a:latin typeface="Comic Sans"/>
                <a:ea typeface="Comic Sans"/>
                <a:cs typeface="Comic Sans"/>
                <a:sym typeface="Comic Sans"/>
              </a:rPr>
              <a:t> </a:t>
            </a:r>
          </a:p>
        </p:txBody>
      </p:sp>
      <p:sp>
        <p:nvSpPr>
          <p:cNvPr name="TextBox 24" id="24"/>
          <p:cNvSpPr txBox="true"/>
          <p:nvPr/>
        </p:nvSpPr>
        <p:spPr>
          <a:xfrm rot="0">
            <a:off x="5364426" y="1097092"/>
            <a:ext cx="8312773" cy="929353"/>
          </a:xfrm>
          <a:prstGeom prst="rect">
            <a:avLst/>
          </a:prstGeom>
        </p:spPr>
        <p:txBody>
          <a:bodyPr anchor="t" rtlCol="false" tIns="0" lIns="0" bIns="0" rIns="0">
            <a:spAutoFit/>
          </a:bodyPr>
          <a:lstStyle/>
          <a:p>
            <a:pPr algn="ctr">
              <a:lnSpc>
                <a:spcPts val="7575"/>
              </a:lnSpc>
              <a:spcBef>
                <a:spcPct val="0"/>
              </a:spcBef>
            </a:pPr>
            <a:r>
              <a:rPr lang="en-US" sz="5411">
                <a:solidFill>
                  <a:srgbClr val="AECBB0"/>
                </a:solidFill>
                <a:latin typeface="League Spartan"/>
                <a:ea typeface="League Spartan"/>
                <a:cs typeface="League Spartan"/>
                <a:sym typeface="League Spartan"/>
              </a:rPr>
              <a:t>ÉTUDE TECHNIQUE  </a:t>
            </a:r>
            <a:r>
              <a:rPr lang="en-US" sz="5411">
                <a:solidFill>
                  <a:srgbClr val="FFFFFE"/>
                </a:solidFill>
                <a:latin typeface="League Spartan"/>
                <a:ea typeface="League Spartan"/>
                <a:cs typeface="League Spartan"/>
                <a:sym typeface="League Spartan"/>
              </a:rPr>
              <a:t> </a:t>
            </a:r>
          </a:p>
        </p:txBody>
      </p:sp>
      <p:sp>
        <p:nvSpPr>
          <p:cNvPr name="TextBox 25" id="25"/>
          <p:cNvSpPr txBox="true"/>
          <p:nvPr/>
        </p:nvSpPr>
        <p:spPr>
          <a:xfrm rot="0">
            <a:off x="1057001" y="3432407"/>
            <a:ext cx="3852773" cy="514144"/>
          </a:xfrm>
          <a:prstGeom prst="rect">
            <a:avLst/>
          </a:prstGeom>
        </p:spPr>
        <p:txBody>
          <a:bodyPr anchor="t" rtlCol="false" tIns="0" lIns="0" bIns="0" rIns="0">
            <a:spAutoFit/>
          </a:bodyPr>
          <a:lstStyle/>
          <a:p>
            <a:pPr algn="ctr">
              <a:lnSpc>
                <a:spcPts val="4211"/>
              </a:lnSpc>
              <a:spcBef>
                <a:spcPct val="0"/>
              </a:spcBef>
            </a:pPr>
            <a:r>
              <a:rPr lang="en-US" sz="3008">
                <a:solidFill>
                  <a:srgbClr val="1C6921"/>
                </a:solidFill>
                <a:latin typeface="League Spartan"/>
                <a:ea typeface="League Spartan"/>
                <a:cs typeface="League Spartan"/>
                <a:sym typeface="League Spartan"/>
              </a:rPr>
              <a:t>LOCAL</a:t>
            </a:r>
          </a:p>
        </p:txBody>
      </p:sp>
      <p:sp>
        <p:nvSpPr>
          <p:cNvPr name="TextBox 26" id="26"/>
          <p:cNvSpPr txBox="true"/>
          <p:nvPr/>
        </p:nvSpPr>
        <p:spPr>
          <a:xfrm rot="0">
            <a:off x="7054456" y="3422882"/>
            <a:ext cx="4286164" cy="523875"/>
          </a:xfrm>
          <a:prstGeom prst="rect">
            <a:avLst/>
          </a:prstGeom>
        </p:spPr>
        <p:txBody>
          <a:bodyPr anchor="t" rtlCol="false" tIns="0" lIns="0" bIns="0" rIns="0">
            <a:spAutoFit/>
          </a:bodyPr>
          <a:lstStyle/>
          <a:p>
            <a:pPr algn="ctr">
              <a:lnSpc>
                <a:spcPts val="4200"/>
              </a:lnSpc>
              <a:spcBef>
                <a:spcPct val="0"/>
              </a:spcBef>
            </a:pPr>
            <a:r>
              <a:rPr lang="en-US" sz="3000">
                <a:solidFill>
                  <a:srgbClr val="1C6921"/>
                </a:solidFill>
                <a:latin typeface="League Spartan"/>
                <a:ea typeface="League Spartan"/>
                <a:cs typeface="League Spartan"/>
                <a:sym typeface="League Spartan"/>
              </a:rPr>
              <a:t>MOYENS MATÉRIELS</a:t>
            </a:r>
          </a:p>
        </p:txBody>
      </p:sp>
      <p:sp>
        <p:nvSpPr>
          <p:cNvPr name="TextBox 27" id="27"/>
          <p:cNvSpPr txBox="true"/>
          <p:nvPr/>
        </p:nvSpPr>
        <p:spPr>
          <a:xfrm rot="0">
            <a:off x="12869520" y="3458443"/>
            <a:ext cx="4489532" cy="488315"/>
          </a:xfrm>
          <a:prstGeom prst="rect">
            <a:avLst/>
          </a:prstGeom>
        </p:spPr>
        <p:txBody>
          <a:bodyPr anchor="t" rtlCol="false" tIns="0" lIns="0" bIns="0" rIns="0">
            <a:spAutoFit/>
          </a:bodyPr>
          <a:lstStyle/>
          <a:p>
            <a:pPr algn="ctr">
              <a:lnSpc>
                <a:spcPts val="4060"/>
              </a:lnSpc>
              <a:spcBef>
                <a:spcPct val="0"/>
              </a:spcBef>
            </a:pPr>
            <a:r>
              <a:rPr lang="en-US" sz="2900">
                <a:solidFill>
                  <a:srgbClr val="1C6921"/>
                </a:solidFill>
                <a:latin typeface="League Spartan"/>
                <a:ea typeface="League Spartan"/>
                <a:cs typeface="League Spartan"/>
                <a:sym typeface="League Spartan"/>
              </a:rPr>
              <a:t>MOYENS IMMATÉRIELS</a:t>
            </a:r>
          </a:p>
        </p:txBody>
      </p:sp>
      <p:sp>
        <p:nvSpPr>
          <p:cNvPr name="TextBox 28" id="28"/>
          <p:cNvSpPr txBox="true"/>
          <p:nvPr/>
        </p:nvSpPr>
        <p:spPr>
          <a:xfrm rot="0">
            <a:off x="1260142" y="5095875"/>
            <a:ext cx="3446490" cy="949263"/>
          </a:xfrm>
          <a:prstGeom prst="rect">
            <a:avLst/>
          </a:prstGeom>
        </p:spPr>
        <p:txBody>
          <a:bodyPr anchor="t" rtlCol="false" tIns="0" lIns="0" bIns="0" rIns="0">
            <a:spAutoFit/>
          </a:bodyPr>
          <a:lstStyle/>
          <a:p>
            <a:pPr algn="ctr">
              <a:lnSpc>
                <a:spcPts val="3853"/>
              </a:lnSpc>
              <a:spcBef>
                <a:spcPct val="0"/>
              </a:spcBef>
            </a:pPr>
            <a:r>
              <a:rPr lang="en-US" sz="2752">
                <a:solidFill>
                  <a:srgbClr val="000000"/>
                </a:solidFill>
                <a:latin typeface="Comic Sans"/>
                <a:ea typeface="Comic Sans"/>
                <a:cs typeface="Comic Sans"/>
                <a:sym typeface="Comic Sans"/>
              </a:rPr>
              <a:t>Local au tarif de 24000 euro</a:t>
            </a:r>
            <a:r>
              <a:rPr lang="en-US" sz="2752">
                <a:solidFill>
                  <a:srgbClr val="000000"/>
                </a:solidFill>
                <a:latin typeface="Comic Sans"/>
                <a:ea typeface="Comic Sans"/>
                <a:cs typeface="Comic Sans"/>
                <a:sym typeface="Comic Sans"/>
              </a:rPr>
              <a:t> par an</a:t>
            </a:r>
          </a:p>
        </p:txBody>
      </p:sp>
      <p:sp>
        <p:nvSpPr>
          <p:cNvPr name="TextBox 29" id="29"/>
          <p:cNvSpPr txBox="true"/>
          <p:nvPr/>
        </p:nvSpPr>
        <p:spPr>
          <a:xfrm rot="0">
            <a:off x="12436326" y="4183022"/>
            <a:ext cx="5406153" cy="2575236"/>
          </a:xfrm>
          <a:prstGeom prst="rect">
            <a:avLst/>
          </a:prstGeom>
        </p:spPr>
        <p:txBody>
          <a:bodyPr anchor="t" rtlCol="false" tIns="0" lIns="0" bIns="0" rIns="0">
            <a:spAutoFit/>
          </a:bodyPr>
          <a:lstStyle/>
          <a:p>
            <a:pPr algn="l" marL="551073" indent="-275536" lvl="1">
              <a:lnSpc>
                <a:spcPts val="4160"/>
              </a:lnSpc>
              <a:buFont typeface="Arial"/>
              <a:buChar char="•"/>
            </a:pPr>
            <a:r>
              <a:rPr lang="en-US" sz="2552">
                <a:solidFill>
                  <a:srgbClr val="000000"/>
                </a:solidFill>
                <a:latin typeface="Comic Sans"/>
                <a:ea typeface="Comic Sans"/>
                <a:cs typeface="Comic Sans"/>
                <a:sym typeface="Comic Sans"/>
              </a:rPr>
              <a:t>Plateforme Numérique Fiable </a:t>
            </a:r>
          </a:p>
          <a:p>
            <a:pPr algn="l" marL="551073" indent="-275536" lvl="1">
              <a:lnSpc>
                <a:spcPts val="4160"/>
              </a:lnSpc>
              <a:buFont typeface="Arial"/>
              <a:buChar char="•"/>
            </a:pPr>
            <a:r>
              <a:rPr lang="en-US" sz="2552">
                <a:solidFill>
                  <a:srgbClr val="000000"/>
                </a:solidFill>
                <a:latin typeface="Comic Sans"/>
                <a:ea typeface="Comic Sans"/>
                <a:cs typeface="Comic Sans"/>
                <a:sym typeface="Comic Sans"/>
              </a:rPr>
              <a:t>Expertise en Expérience Utilisateur et Relation Client</a:t>
            </a:r>
          </a:p>
          <a:p>
            <a:pPr algn="l" marL="551073" indent="-275536" lvl="1">
              <a:lnSpc>
                <a:spcPts val="4160"/>
              </a:lnSpc>
              <a:buFont typeface="Arial"/>
              <a:buChar char="•"/>
            </a:pPr>
            <a:r>
              <a:rPr lang="en-US" sz="2552">
                <a:solidFill>
                  <a:srgbClr val="000000"/>
                </a:solidFill>
                <a:latin typeface="Comic Sans"/>
                <a:ea typeface="Comic Sans"/>
                <a:cs typeface="Comic Sans"/>
                <a:sym typeface="Comic Sans"/>
              </a:rPr>
              <a:t>Sécurité des Données </a:t>
            </a:r>
          </a:p>
          <a:p>
            <a:pPr algn="l" marL="551073" indent="-275536" lvl="1">
              <a:lnSpc>
                <a:spcPts val="4160"/>
              </a:lnSpc>
              <a:buFont typeface="Arial"/>
              <a:buChar char="•"/>
            </a:pPr>
            <a:r>
              <a:rPr lang="en-US" sz="2552">
                <a:solidFill>
                  <a:srgbClr val="000000"/>
                </a:solidFill>
                <a:latin typeface="Comic Sans"/>
                <a:ea typeface="Comic Sans"/>
                <a:cs typeface="Comic Sans"/>
                <a:sym typeface="Comic Sans"/>
              </a:rPr>
              <a:t>Administration et Financement</a:t>
            </a:r>
          </a:p>
        </p:txBody>
      </p:sp>
      <p:sp>
        <p:nvSpPr>
          <p:cNvPr name="Freeform 30" id="30"/>
          <p:cNvSpPr/>
          <p:nvPr/>
        </p:nvSpPr>
        <p:spPr>
          <a:xfrm flipH="false" flipV="false" rot="7865900">
            <a:off x="16322884" y="-594304"/>
            <a:ext cx="2958536" cy="2824864"/>
          </a:xfrm>
          <a:custGeom>
            <a:avLst/>
            <a:gdLst/>
            <a:ahLst/>
            <a:cxnLst/>
            <a:rect r="r" b="b" t="t" l="l"/>
            <a:pathLst>
              <a:path h="2824864" w="2958536">
                <a:moveTo>
                  <a:pt x="0" y="0"/>
                </a:moveTo>
                <a:lnTo>
                  <a:pt x="2958535" y="0"/>
                </a:lnTo>
                <a:lnTo>
                  <a:pt x="2958535" y="2824864"/>
                </a:lnTo>
                <a:lnTo>
                  <a:pt x="0" y="2824864"/>
                </a:lnTo>
                <a:lnTo>
                  <a:pt x="0" y="0"/>
                </a:lnTo>
                <a:close/>
              </a:path>
            </a:pathLst>
          </a:custGeom>
          <a:blipFill>
            <a:blip r:embed="rId7">
              <a:alphaModFix amt="8999"/>
            </a:blip>
            <a:stretch>
              <a:fillRect l="0" t="-14190" r="0" b="-14190"/>
            </a:stretch>
          </a:blipFill>
        </p:spPr>
      </p:sp>
      <p:grpSp>
        <p:nvGrpSpPr>
          <p:cNvPr name="Group 31" id="31"/>
          <p:cNvGrpSpPr/>
          <p:nvPr/>
        </p:nvGrpSpPr>
        <p:grpSpPr>
          <a:xfrm rot="0">
            <a:off x="13422142" y="-2057400"/>
            <a:ext cx="3086100" cy="308610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5432991" y="385877"/>
            <a:ext cx="8312773" cy="929353"/>
          </a:xfrm>
          <a:prstGeom prst="rect">
            <a:avLst/>
          </a:prstGeom>
        </p:spPr>
        <p:txBody>
          <a:bodyPr anchor="t" rtlCol="false" tIns="0" lIns="0" bIns="0" rIns="0">
            <a:spAutoFit/>
          </a:bodyPr>
          <a:lstStyle/>
          <a:p>
            <a:pPr algn="ctr">
              <a:lnSpc>
                <a:spcPts val="7575"/>
              </a:lnSpc>
              <a:spcBef>
                <a:spcPct val="0"/>
              </a:spcBef>
            </a:pPr>
            <a:r>
              <a:rPr lang="en-US" sz="5411">
                <a:solidFill>
                  <a:srgbClr val="AECBB0"/>
                </a:solidFill>
                <a:latin typeface="League Spartan"/>
                <a:ea typeface="League Spartan"/>
                <a:cs typeface="League Spartan"/>
                <a:sym typeface="League Spartan"/>
              </a:rPr>
              <a:t>ÉTUDE TECHNIQUE</a:t>
            </a:r>
          </a:p>
        </p:txBody>
      </p:sp>
      <p:grpSp>
        <p:nvGrpSpPr>
          <p:cNvPr name="Group 4" id="4"/>
          <p:cNvGrpSpPr/>
          <p:nvPr/>
        </p:nvGrpSpPr>
        <p:grpSpPr>
          <a:xfrm rot="0">
            <a:off x="7658124" y="2866289"/>
            <a:ext cx="2896418" cy="1453158"/>
            <a:chOff x="0" y="0"/>
            <a:chExt cx="1174334" cy="589173"/>
          </a:xfrm>
        </p:grpSpPr>
        <p:sp>
          <p:nvSpPr>
            <p:cNvPr name="Freeform 5" id="5"/>
            <p:cNvSpPr/>
            <p:nvPr/>
          </p:nvSpPr>
          <p:spPr>
            <a:xfrm flipH="false" flipV="false" rot="0">
              <a:off x="0" y="0"/>
              <a:ext cx="1174334" cy="589173"/>
            </a:xfrm>
            <a:custGeom>
              <a:avLst/>
              <a:gdLst/>
              <a:ahLst/>
              <a:cxnLst/>
              <a:rect r="r" b="b" t="t" l="l"/>
              <a:pathLst>
                <a:path h="589173" w="1174334">
                  <a:moveTo>
                    <a:pt x="971134" y="0"/>
                  </a:moveTo>
                  <a:cubicBezTo>
                    <a:pt x="1083358" y="0"/>
                    <a:pt x="1174334" y="131891"/>
                    <a:pt x="1174334" y="294587"/>
                  </a:cubicBezTo>
                  <a:cubicBezTo>
                    <a:pt x="1174334" y="457282"/>
                    <a:pt x="1083358" y="589173"/>
                    <a:pt x="971134" y="589173"/>
                  </a:cubicBezTo>
                  <a:lnTo>
                    <a:pt x="203200" y="589173"/>
                  </a:lnTo>
                  <a:cubicBezTo>
                    <a:pt x="90976" y="589173"/>
                    <a:pt x="0" y="457282"/>
                    <a:pt x="0" y="294587"/>
                  </a:cubicBezTo>
                  <a:cubicBezTo>
                    <a:pt x="0" y="131891"/>
                    <a:pt x="90976" y="0"/>
                    <a:pt x="203200" y="0"/>
                  </a:cubicBezTo>
                  <a:close/>
                </a:path>
              </a:pathLst>
            </a:custGeom>
            <a:solidFill>
              <a:srgbClr val="5ABB61"/>
            </a:solidFill>
          </p:spPr>
        </p:sp>
        <p:sp>
          <p:nvSpPr>
            <p:cNvPr name="TextBox 6" id="6"/>
            <p:cNvSpPr txBox="true"/>
            <p:nvPr/>
          </p:nvSpPr>
          <p:spPr>
            <a:xfrm>
              <a:off x="0" y="0"/>
              <a:ext cx="1174334" cy="589173"/>
            </a:xfrm>
            <a:prstGeom prst="rect">
              <a:avLst/>
            </a:prstGeom>
          </p:spPr>
          <p:txBody>
            <a:bodyPr anchor="ctr" rtlCol="false" tIns="254000" lIns="254000" bIns="254000" rIns="254000"/>
            <a:lstStyle/>
            <a:p>
              <a:pPr algn="ctr">
                <a:lnSpc>
                  <a:spcPts val="3600"/>
                </a:lnSpc>
              </a:pPr>
              <a:r>
                <a:rPr lang="en-US" b="true" sz="3000" spc="89">
                  <a:solidFill>
                    <a:srgbClr val="191919"/>
                  </a:solidFill>
                  <a:latin typeface="Comic Sans Bold"/>
                  <a:ea typeface="Comic Sans Bold"/>
                  <a:cs typeface="Comic Sans Bold"/>
                  <a:sym typeface="Comic Sans Bold"/>
                </a:rPr>
                <a:t>Chef de projet</a:t>
              </a:r>
            </a:p>
          </p:txBody>
        </p:sp>
      </p:grpSp>
      <p:sp>
        <p:nvSpPr>
          <p:cNvPr name="Freeform 7" id="7"/>
          <p:cNvSpPr/>
          <p:nvPr/>
        </p:nvSpPr>
        <p:spPr>
          <a:xfrm flipH="false" flipV="false" rot="3292229">
            <a:off x="16595653" y="7713954"/>
            <a:ext cx="1819191" cy="3741288"/>
          </a:xfrm>
          <a:custGeom>
            <a:avLst/>
            <a:gdLst/>
            <a:ahLst/>
            <a:cxnLst/>
            <a:rect r="r" b="b" t="t" l="l"/>
            <a:pathLst>
              <a:path h="3741288" w="1819191">
                <a:moveTo>
                  <a:pt x="0" y="0"/>
                </a:moveTo>
                <a:lnTo>
                  <a:pt x="1819190" y="0"/>
                </a:lnTo>
                <a:lnTo>
                  <a:pt x="1819190" y="3741288"/>
                </a:lnTo>
                <a:lnTo>
                  <a:pt x="0" y="3741288"/>
                </a:lnTo>
                <a:lnTo>
                  <a:pt x="0" y="0"/>
                </a:lnTo>
                <a:close/>
              </a:path>
            </a:pathLst>
          </a:custGeom>
          <a:blipFill>
            <a:blip r:embed="rId3">
              <a:alphaModFix amt="53000"/>
              <a:extLst>
                <a:ext uri="{96DAC541-7B7A-43D3-8B79-37D633B846F1}">
                  <asvg:svgBlip xmlns:asvg="http://schemas.microsoft.com/office/drawing/2016/SVG/main" r:embed="rId4"/>
                </a:ext>
              </a:extLst>
            </a:blip>
            <a:stretch>
              <a:fillRect l="0" t="0" r="-204881" b="0"/>
            </a:stretch>
          </a:blipFill>
        </p:spPr>
      </p:sp>
      <p:grpSp>
        <p:nvGrpSpPr>
          <p:cNvPr name="Group 8" id="8"/>
          <p:cNvGrpSpPr/>
          <p:nvPr/>
        </p:nvGrpSpPr>
        <p:grpSpPr>
          <a:xfrm rot="0">
            <a:off x="13989363" y="7764264"/>
            <a:ext cx="3515885" cy="1689299"/>
            <a:chOff x="0" y="0"/>
            <a:chExt cx="1601468" cy="769467"/>
          </a:xfrm>
        </p:grpSpPr>
        <p:sp>
          <p:nvSpPr>
            <p:cNvPr name="Freeform 9" id="9"/>
            <p:cNvSpPr/>
            <p:nvPr/>
          </p:nvSpPr>
          <p:spPr>
            <a:xfrm flipH="false" flipV="false" rot="0">
              <a:off x="0" y="0"/>
              <a:ext cx="1601468" cy="769467"/>
            </a:xfrm>
            <a:custGeom>
              <a:avLst/>
              <a:gdLst/>
              <a:ahLst/>
              <a:cxnLst/>
              <a:rect r="r" b="b" t="t" l="l"/>
              <a:pathLst>
                <a:path h="769467" w="1601468">
                  <a:moveTo>
                    <a:pt x="1398268" y="0"/>
                  </a:moveTo>
                  <a:cubicBezTo>
                    <a:pt x="1510493" y="0"/>
                    <a:pt x="1601468" y="172251"/>
                    <a:pt x="1601468" y="384734"/>
                  </a:cubicBezTo>
                  <a:cubicBezTo>
                    <a:pt x="1601468" y="597216"/>
                    <a:pt x="1510493" y="769467"/>
                    <a:pt x="1398268" y="769467"/>
                  </a:cubicBezTo>
                  <a:lnTo>
                    <a:pt x="203200" y="769467"/>
                  </a:lnTo>
                  <a:cubicBezTo>
                    <a:pt x="90976" y="769467"/>
                    <a:pt x="0" y="597216"/>
                    <a:pt x="0" y="384734"/>
                  </a:cubicBezTo>
                  <a:cubicBezTo>
                    <a:pt x="0" y="172251"/>
                    <a:pt x="90976" y="0"/>
                    <a:pt x="203200" y="0"/>
                  </a:cubicBezTo>
                  <a:close/>
                </a:path>
              </a:pathLst>
            </a:custGeom>
            <a:solidFill>
              <a:srgbClr val="3A944B"/>
            </a:solidFill>
          </p:spPr>
        </p:sp>
        <p:sp>
          <p:nvSpPr>
            <p:cNvPr name="TextBox 10" id="10"/>
            <p:cNvSpPr txBox="true"/>
            <p:nvPr/>
          </p:nvSpPr>
          <p:spPr>
            <a:xfrm>
              <a:off x="0" y="-9525"/>
              <a:ext cx="1601468" cy="778992"/>
            </a:xfrm>
            <a:prstGeom prst="rect">
              <a:avLst/>
            </a:prstGeom>
          </p:spPr>
          <p:txBody>
            <a:bodyPr anchor="ctr" rtlCol="false" tIns="254000" lIns="254000" bIns="254000" rIns="254000"/>
            <a:lstStyle/>
            <a:p>
              <a:pPr algn="ctr">
                <a:lnSpc>
                  <a:spcPts val="3120"/>
                </a:lnSpc>
              </a:pPr>
              <a:r>
                <a:rPr lang="en-US" sz="2600" spc="78">
                  <a:solidFill>
                    <a:srgbClr val="FFFFFE"/>
                  </a:solidFill>
                  <a:latin typeface="Comic Sans"/>
                  <a:ea typeface="Comic Sans"/>
                  <a:cs typeface="Comic Sans"/>
                  <a:sym typeface="Comic Sans"/>
                </a:rPr>
                <a:t>Personnel de Support Client et Communication</a:t>
              </a:r>
            </a:p>
          </p:txBody>
        </p:sp>
      </p:grpSp>
      <p:grpSp>
        <p:nvGrpSpPr>
          <p:cNvPr name="Group 11" id="11"/>
          <p:cNvGrpSpPr/>
          <p:nvPr/>
        </p:nvGrpSpPr>
        <p:grpSpPr>
          <a:xfrm rot="0">
            <a:off x="646953" y="5702009"/>
            <a:ext cx="2796885" cy="1298774"/>
            <a:chOff x="0" y="0"/>
            <a:chExt cx="1273967" cy="591585"/>
          </a:xfrm>
        </p:grpSpPr>
        <p:sp>
          <p:nvSpPr>
            <p:cNvPr name="Freeform 12" id="12"/>
            <p:cNvSpPr/>
            <p:nvPr/>
          </p:nvSpPr>
          <p:spPr>
            <a:xfrm flipH="false" flipV="false" rot="0">
              <a:off x="0" y="0"/>
              <a:ext cx="1273967" cy="591585"/>
            </a:xfrm>
            <a:custGeom>
              <a:avLst/>
              <a:gdLst/>
              <a:ahLst/>
              <a:cxnLst/>
              <a:rect r="r" b="b" t="t" l="l"/>
              <a:pathLst>
                <a:path h="591585" w="1273967">
                  <a:moveTo>
                    <a:pt x="1070767" y="0"/>
                  </a:moveTo>
                  <a:cubicBezTo>
                    <a:pt x="1182992" y="0"/>
                    <a:pt x="1273967" y="132431"/>
                    <a:pt x="1273967" y="295793"/>
                  </a:cubicBezTo>
                  <a:cubicBezTo>
                    <a:pt x="1273967" y="459154"/>
                    <a:pt x="1182992" y="591585"/>
                    <a:pt x="1070767" y="591585"/>
                  </a:cubicBezTo>
                  <a:lnTo>
                    <a:pt x="203200" y="591585"/>
                  </a:lnTo>
                  <a:cubicBezTo>
                    <a:pt x="90976" y="591585"/>
                    <a:pt x="0" y="459154"/>
                    <a:pt x="0" y="295793"/>
                  </a:cubicBezTo>
                  <a:cubicBezTo>
                    <a:pt x="0" y="132431"/>
                    <a:pt x="90976" y="0"/>
                    <a:pt x="203200" y="0"/>
                  </a:cubicBezTo>
                  <a:close/>
                </a:path>
              </a:pathLst>
            </a:custGeom>
            <a:solidFill>
              <a:srgbClr val="3A944B"/>
            </a:solidFill>
          </p:spPr>
        </p:sp>
        <p:sp>
          <p:nvSpPr>
            <p:cNvPr name="TextBox 13" id="13"/>
            <p:cNvSpPr txBox="true"/>
            <p:nvPr/>
          </p:nvSpPr>
          <p:spPr>
            <a:xfrm>
              <a:off x="0" y="-9525"/>
              <a:ext cx="1273967" cy="601110"/>
            </a:xfrm>
            <a:prstGeom prst="rect">
              <a:avLst/>
            </a:prstGeom>
          </p:spPr>
          <p:txBody>
            <a:bodyPr anchor="ctr" rtlCol="false" tIns="254000" lIns="254000" bIns="254000" rIns="254000"/>
            <a:lstStyle/>
            <a:p>
              <a:pPr algn="ctr">
                <a:lnSpc>
                  <a:spcPts val="3120"/>
                </a:lnSpc>
              </a:pPr>
              <a:r>
                <a:rPr lang="en-US" sz="2600" spc="78">
                  <a:solidFill>
                    <a:srgbClr val="FFFFFE"/>
                  </a:solidFill>
                  <a:latin typeface="Comic Sans"/>
                  <a:ea typeface="Comic Sans"/>
                  <a:cs typeface="Comic Sans"/>
                  <a:sym typeface="Comic Sans"/>
                </a:rPr>
                <a:t>Ingénieur logiciel </a:t>
              </a:r>
            </a:p>
          </p:txBody>
        </p:sp>
      </p:grpSp>
      <p:grpSp>
        <p:nvGrpSpPr>
          <p:cNvPr name="Group 14" id="14"/>
          <p:cNvGrpSpPr/>
          <p:nvPr/>
        </p:nvGrpSpPr>
        <p:grpSpPr>
          <a:xfrm rot="0">
            <a:off x="9168700" y="7569001"/>
            <a:ext cx="2796885" cy="2079824"/>
            <a:chOff x="0" y="0"/>
            <a:chExt cx="1273967" cy="947349"/>
          </a:xfrm>
        </p:grpSpPr>
        <p:sp>
          <p:nvSpPr>
            <p:cNvPr name="Freeform 15" id="15"/>
            <p:cNvSpPr/>
            <p:nvPr/>
          </p:nvSpPr>
          <p:spPr>
            <a:xfrm flipH="false" flipV="false" rot="0">
              <a:off x="0" y="0"/>
              <a:ext cx="1273967" cy="947349"/>
            </a:xfrm>
            <a:custGeom>
              <a:avLst/>
              <a:gdLst/>
              <a:ahLst/>
              <a:cxnLst/>
              <a:rect r="r" b="b" t="t" l="l"/>
              <a:pathLst>
                <a:path h="947349" w="1273967">
                  <a:moveTo>
                    <a:pt x="1070767" y="0"/>
                  </a:moveTo>
                  <a:cubicBezTo>
                    <a:pt x="1182992" y="0"/>
                    <a:pt x="1273967" y="212071"/>
                    <a:pt x="1273967" y="473675"/>
                  </a:cubicBezTo>
                  <a:cubicBezTo>
                    <a:pt x="1273967" y="735278"/>
                    <a:pt x="1182992" y="947349"/>
                    <a:pt x="1070767" y="947349"/>
                  </a:cubicBezTo>
                  <a:lnTo>
                    <a:pt x="203200" y="947349"/>
                  </a:lnTo>
                  <a:cubicBezTo>
                    <a:pt x="90976" y="947349"/>
                    <a:pt x="0" y="735278"/>
                    <a:pt x="0" y="473675"/>
                  </a:cubicBezTo>
                  <a:cubicBezTo>
                    <a:pt x="0" y="212071"/>
                    <a:pt x="90976" y="0"/>
                    <a:pt x="203200" y="0"/>
                  </a:cubicBezTo>
                  <a:close/>
                </a:path>
              </a:pathLst>
            </a:custGeom>
            <a:solidFill>
              <a:srgbClr val="3A944B"/>
            </a:solidFill>
          </p:spPr>
        </p:sp>
        <p:sp>
          <p:nvSpPr>
            <p:cNvPr name="TextBox 16" id="16"/>
            <p:cNvSpPr txBox="true"/>
            <p:nvPr/>
          </p:nvSpPr>
          <p:spPr>
            <a:xfrm>
              <a:off x="0" y="-9525"/>
              <a:ext cx="1273967" cy="956874"/>
            </a:xfrm>
            <a:prstGeom prst="rect">
              <a:avLst/>
            </a:prstGeom>
          </p:spPr>
          <p:txBody>
            <a:bodyPr anchor="ctr" rtlCol="false" tIns="254000" lIns="254000" bIns="254000" rIns="254000"/>
            <a:lstStyle/>
            <a:p>
              <a:pPr algn="ctr">
                <a:lnSpc>
                  <a:spcPts val="3120"/>
                </a:lnSpc>
              </a:pPr>
              <a:r>
                <a:rPr lang="en-US" sz="2600" spc="78">
                  <a:solidFill>
                    <a:srgbClr val="FFFFFE"/>
                  </a:solidFill>
                  <a:latin typeface="Comic Sans"/>
                  <a:ea typeface="Comic Sans"/>
                  <a:cs typeface="Comic Sans"/>
                  <a:sym typeface="Comic Sans"/>
                </a:rPr>
                <a:t>Responsable Marketing et relations publiques</a:t>
              </a:r>
            </a:p>
          </p:txBody>
        </p:sp>
      </p:grpSp>
      <p:grpSp>
        <p:nvGrpSpPr>
          <p:cNvPr name="Group 17" id="17"/>
          <p:cNvGrpSpPr/>
          <p:nvPr/>
        </p:nvGrpSpPr>
        <p:grpSpPr>
          <a:xfrm rot="0">
            <a:off x="3597798" y="7764264"/>
            <a:ext cx="2703709" cy="1689299"/>
            <a:chOff x="0" y="0"/>
            <a:chExt cx="1231526" cy="769467"/>
          </a:xfrm>
        </p:grpSpPr>
        <p:sp>
          <p:nvSpPr>
            <p:cNvPr name="Freeform 18" id="18"/>
            <p:cNvSpPr/>
            <p:nvPr/>
          </p:nvSpPr>
          <p:spPr>
            <a:xfrm flipH="false" flipV="false" rot="0">
              <a:off x="0" y="0"/>
              <a:ext cx="1231526" cy="769467"/>
            </a:xfrm>
            <a:custGeom>
              <a:avLst/>
              <a:gdLst/>
              <a:ahLst/>
              <a:cxnLst/>
              <a:rect r="r" b="b" t="t" l="l"/>
              <a:pathLst>
                <a:path h="769467" w="1231526">
                  <a:moveTo>
                    <a:pt x="1028326" y="0"/>
                  </a:moveTo>
                  <a:cubicBezTo>
                    <a:pt x="1140551" y="0"/>
                    <a:pt x="1231526" y="172251"/>
                    <a:pt x="1231526" y="384734"/>
                  </a:cubicBezTo>
                  <a:cubicBezTo>
                    <a:pt x="1231526" y="597216"/>
                    <a:pt x="1140551" y="769467"/>
                    <a:pt x="1028326" y="769467"/>
                  </a:cubicBezTo>
                  <a:lnTo>
                    <a:pt x="203200" y="769467"/>
                  </a:lnTo>
                  <a:cubicBezTo>
                    <a:pt x="90976" y="769467"/>
                    <a:pt x="0" y="597216"/>
                    <a:pt x="0" y="384734"/>
                  </a:cubicBezTo>
                  <a:cubicBezTo>
                    <a:pt x="0" y="172251"/>
                    <a:pt x="90976" y="0"/>
                    <a:pt x="203200" y="0"/>
                  </a:cubicBezTo>
                  <a:close/>
                </a:path>
              </a:pathLst>
            </a:custGeom>
            <a:solidFill>
              <a:srgbClr val="3A944B"/>
            </a:solidFill>
          </p:spPr>
        </p:sp>
        <p:sp>
          <p:nvSpPr>
            <p:cNvPr name="TextBox 19" id="19"/>
            <p:cNvSpPr txBox="true"/>
            <p:nvPr/>
          </p:nvSpPr>
          <p:spPr>
            <a:xfrm>
              <a:off x="0" y="-9525"/>
              <a:ext cx="1231526" cy="778992"/>
            </a:xfrm>
            <a:prstGeom prst="rect">
              <a:avLst/>
            </a:prstGeom>
          </p:spPr>
          <p:txBody>
            <a:bodyPr anchor="ctr" rtlCol="false" tIns="254000" lIns="254000" bIns="254000" rIns="254000"/>
            <a:lstStyle/>
            <a:p>
              <a:pPr algn="ctr">
                <a:lnSpc>
                  <a:spcPts val="3120"/>
                </a:lnSpc>
              </a:pPr>
              <a:r>
                <a:rPr lang="en-US" sz="2600" spc="78">
                  <a:solidFill>
                    <a:srgbClr val="FFFFFE"/>
                  </a:solidFill>
                  <a:latin typeface="Comic Sans"/>
                  <a:ea typeface="Comic Sans"/>
                  <a:cs typeface="Comic Sans"/>
                  <a:sym typeface="Comic Sans"/>
                </a:rPr>
                <a:t>Spécialiste en Sécurité des Données</a:t>
              </a:r>
            </a:p>
          </p:txBody>
        </p:sp>
      </p:grpSp>
      <p:grpSp>
        <p:nvGrpSpPr>
          <p:cNvPr name="Group 20" id="20"/>
          <p:cNvGrpSpPr/>
          <p:nvPr/>
        </p:nvGrpSpPr>
        <p:grpSpPr>
          <a:xfrm rot="0">
            <a:off x="11965585" y="5506747"/>
            <a:ext cx="2800574" cy="1689299"/>
            <a:chOff x="0" y="0"/>
            <a:chExt cx="1275648" cy="769467"/>
          </a:xfrm>
        </p:grpSpPr>
        <p:sp>
          <p:nvSpPr>
            <p:cNvPr name="Freeform 21" id="21"/>
            <p:cNvSpPr/>
            <p:nvPr/>
          </p:nvSpPr>
          <p:spPr>
            <a:xfrm flipH="false" flipV="false" rot="0">
              <a:off x="0" y="0"/>
              <a:ext cx="1275648" cy="769467"/>
            </a:xfrm>
            <a:custGeom>
              <a:avLst/>
              <a:gdLst/>
              <a:ahLst/>
              <a:cxnLst/>
              <a:rect r="r" b="b" t="t" l="l"/>
              <a:pathLst>
                <a:path h="769467" w="1275648">
                  <a:moveTo>
                    <a:pt x="1072448" y="0"/>
                  </a:moveTo>
                  <a:cubicBezTo>
                    <a:pt x="1184672" y="0"/>
                    <a:pt x="1275648" y="172251"/>
                    <a:pt x="1275648" y="384734"/>
                  </a:cubicBezTo>
                  <a:cubicBezTo>
                    <a:pt x="1275648" y="597216"/>
                    <a:pt x="1184672" y="769467"/>
                    <a:pt x="1072448" y="769467"/>
                  </a:cubicBezTo>
                  <a:lnTo>
                    <a:pt x="203200" y="769467"/>
                  </a:lnTo>
                  <a:cubicBezTo>
                    <a:pt x="90976" y="769467"/>
                    <a:pt x="0" y="597216"/>
                    <a:pt x="0" y="384734"/>
                  </a:cubicBezTo>
                  <a:cubicBezTo>
                    <a:pt x="0" y="172251"/>
                    <a:pt x="90976" y="0"/>
                    <a:pt x="203200" y="0"/>
                  </a:cubicBezTo>
                  <a:close/>
                </a:path>
              </a:pathLst>
            </a:custGeom>
            <a:solidFill>
              <a:srgbClr val="3A944B"/>
            </a:solidFill>
          </p:spPr>
        </p:sp>
        <p:sp>
          <p:nvSpPr>
            <p:cNvPr name="TextBox 22" id="22"/>
            <p:cNvSpPr txBox="true"/>
            <p:nvPr/>
          </p:nvSpPr>
          <p:spPr>
            <a:xfrm>
              <a:off x="0" y="-9525"/>
              <a:ext cx="1275648" cy="778992"/>
            </a:xfrm>
            <a:prstGeom prst="rect">
              <a:avLst/>
            </a:prstGeom>
          </p:spPr>
          <p:txBody>
            <a:bodyPr anchor="ctr" rtlCol="false" tIns="254000" lIns="254000" bIns="254000" rIns="254000"/>
            <a:lstStyle/>
            <a:p>
              <a:pPr algn="ctr">
                <a:lnSpc>
                  <a:spcPts val="3120"/>
                </a:lnSpc>
              </a:pPr>
              <a:r>
                <a:rPr lang="en-US" sz="2600" spc="78">
                  <a:solidFill>
                    <a:srgbClr val="FFFFFE"/>
                  </a:solidFill>
                  <a:latin typeface="Comic Sans"/>
                  <a:ea typeface="Comic Sans"/>
                  <a:cs typeface="Comic Sans"/>
                  <a:sym typeface="Comic Sans"/>
                </a:rPr>
                <a:t>Gestionnaire Administratif et Financier</a:t>
              </a:r>
            </a:p>
          </p:txBody>
        </p:sp>
      </p:grpSp>
      <p:grpSp>
        <p:nvGrpSpPr>
          <p:cNvPr name="Group 23" id="23"/>
          <p:cNvGrpSpPr/>
          <p:nvPr/>
        </p:nvGrpSpPr>
        <p:grpSpPr>
          <a:xfrm rot="0">
            <a:off x="6306269" y="5311484"/>
            <a:ext cx="2703709" cy="2079824"/>
            <a:chOff x="0" y="0"/>
            <a:chExt cx="1231526" cy="947349"/>
          </a:xfrm>
        </p:grpSpPr>
        <p:sp>
          <p:nvSpPr>
            <p:cNvPr name="Freeform 24" id="24"/>
            <p:cNvSpPr/>
            <p:nvPr/>
          </p:nvSpPr>
          <p:spPr>
            <a:xfrm flipH="false" flipV="false" rot="0">
              <a:off x="0" y="0"/>
              <a:ext cx="1231526" cy="947349"/>
            </a:xfrm>
            <a:custGeom>
              <a:avLst/>
              <a:gdLst/>
              <a:ahLst/>
              <a:cxnLst/>
              <a:rect r="r" b="b" t="t" l="l"/>
              <a:pathLst>
                <a:path h="947349" w="1231526">
                  <a:moveTo>
                    <a:pt x="1028326" y="0"/>
                  </a:moveTo>
                  <a:cubicBezTo>
                    <a:pt x="1140551" y="0"/>
                    <a:pt x="1231526" y="212071"/>
                    <a:pt x="1231526" y="473675"/>
                  </a:cubicBezTo>
                  <a:cubicBezTo>
                    <a:pt x="1231526" y="735278"/>
                    <a:pt x="1140551" y="947349"/>
                    <a:pt x="1028326" y="947349"/>
                  </a:cubicBezTo>
                  <a:lnTo>
                    <a:pt x="203200" y="947349"/>
                  </a:lnTo>
                  <a:cubicBezTo>
                    <a:pt x="90976" y="947349"/>
                    <a:pt x="0" y="735278"/>
                    <a:pt x="0" y="473675"/>
                  </a:cubicBezTo>
                  <a:cubicBezTo>
                    <a:pt x="0" y="212071"/>
                    <a:pt x="90976" y="0"/>
                    <a:pt x="203200" y="0"/>
                  </a:cubicBezTo>
                  <a:close/>
                </a:path>
              </a:pathLst>
            </a:custGeom>
            <a:solidFill>
              <a:srgbClr val="3A944B"/>
            </a:solidFill>
          </p:spPr>
        </p:sp>
        <p:sp>
          <p:nvSpPr>
            <p:cNvPr name="TextBox 25" id="25"/>
            <p:cNvSpPr txBox="true"/>
            <p:nvPr/>
          </p:nvSpPr>
          <p:spPr>
            <a:xfrm>
              <a:off x="0" y="-9525"/>
              <a:ext cx="1231526" cy="956874"/>
            </a:xfrm>
            <a:prstGeom prst="rect">
              <a:avLst/>
            </a:prstGeom>
          </p:spPr>
          <p:txBody>
            <a:bodyPr anchor="ctr" rtlCol="false" tIns="254000" lIns="254000" bIns="254000" rIns="254000"/>
            <a:lstStyle/>
            <a:p>
              <a:pPr algn="ctr">
                <a:lnSpc>
                  <a:spcPts val="3120"/>
                </a:lnSpc>
              </a:pPr>
              <a:r>
                <a:rPr lang="en-US" sz="2600" spc="78">
                  <a:solidFill>
                    <a:srgbClr val="FFFFFE"/>
                  </a:solidFill>
                  <a:latin typeface="Comic Sans"/>
                  <a:ea typeface="Comic Sans"/>
                  <a:cs typeface="Comic Sans"/>
                  <a:sym typeface="Comic Sans"/>
                </a:rPr>
                <a:t>Professionnel des Ressources Humaines</a:t>
              </a:r>
            </a:p>
          </p:txBody>
        </p:sp>
      </p:grpSp>
      <p:sp>
        <p:nvSpPr>
          <p:cNvPr name="TextBox 26" id="26"/>
          <p:cNvSpPr txBox="true"/>
          <p:nvPr/>
        </p:nvSpPr>
        <p:spPr>
          <a:xfrm rot="0">
            <a:off x="3431449" y="1420005"/>
            <a:ext cx="12315857" cy="587883"/>
          </a:xfrm>
          <a:prstGeom prst="rect">
            <a:avLst/>
          </a:prstGeom>
        </p:spPr>
        <p:txBody>
          <a:bodyPr anchor="t" rtlCol="false" tIns="0" lIns="0" bIns="0" rIns="0">
            <a:spAutoFit/>
          </a:bodyPr>
          <a:lstStyle/>
          <a:p>
            <a:pPr algn="ctr" marL="0" indent="0" lvl="0">
              <a:lnSpc>
                <a:spcPts val="4716"/>
              </a:lnSpc>
              <a:spcBef>
                <a:spcPct val="0"/>
              </a:spcBef>
            </a:pPr>
            <a:r>
              <a:rPr lang="en-US" b="true" sz="3600" spc="107">
                <a:solidFill>
                  <a:srgbClr val="1C6921"/>
                </a:solidFill>
                <a:latin typeface="Aileron Ultra-Bold"/>
                <a:ea typeface="Aileron Ultra-Bold"/>
                <a:cs typeface="Aileron Ultra-Bold"/>
                <a:sym typeface="Aileron Ultra-Bold"/>
              </a:rPr>
              <a:t>LES MOYENS HUMAINS</a:t>
            </a:r>
          </a:p>
        </p:txBody>
      </p:sp>
      <p:sp>
        <p:nvSpPr>
          <p:cNvPr name="AutoShape 27" id="27"/>
          <p:cNvSpPr/>
          <p:nvPr/>
        </p:nvSpPr>
        <p:spPr>
          <a:xfrm flipV="true">
            <a:off x="9111832" y="4309922"/>
            <a:ext cx="0" cy="393825"/>
          </a:xfrm>
          <a:prstGeom prst="line">
            <a:avLst/>
          </a:prstGeom>
          <a:ln cap="flat" w="9525">
            <a:solidFill>
              <a:srgbClr val="191919"/>
            </a:solidFill>
            <a:prstDash val="solid"/>
            <a:headEnd type="none" len="sm" w="sm"/>
            <a:tailEnd type="none" len="sm" w="sm"/>
          </a:ln>
        </p:spPr>
      </p:sp>
      <p:sp>
        <p:nvSpPr>
          <p:cNvPr name="AutoShape 28" id="28"/>
          <p:cNvSpPr/>
          <p:nvPr/>
        </p:nvSpPr>
        <p:spPr>
          <a:xfrm flipV="true">
            <a:off x="2045396" y="4718034"/>
            <a:ext cx="0" cy="983975"/>
          </a:xfrm>
          <a:prstGeom prst="line">
            <a:avLst/>
          </a:prstGeom>
          <a:ln cap="flat" w="9525">
            <a:solidFill>
              <a:srgbClr val="191919"/>
            </a:solidFill>
            <a:prstDash val="solid"/>
            <a:headEnd type="none" len="sm" w="sm"/>
            <a:tailEnd type="none" len="sm" w="sm"/>
          </a:ln>
        </p:spPr>
      </p:sp>
      <p:sp>
        <p:nvSpPr>
          <p:cNvPr name="AutoShape 29" id="29"/>
          <p:cNvSpPr/>
          <p:nvPr/>
        </p:nvSpPr>
        <p:spPr>
          <a:xfrm flipH="true" flipV="true">
            <a:off x="15737780" y="4708509"/>
            <a:ext cx="9525" cy="3055755"/>
          </a:xfrm>
          <a:prstGeom prst="line">
            <a:avLst/>
          </a:prstGeom>
          <a:ln cap="flat" w="9525">
            <a:solidFill>
              <a:srgbClr val="191919"/>
            </a:solidFill>
            <a:prstDash val="solid"/>
            <a:headEnd type="none" len="sm" w="sm"/>
            <a:tailEnd type="none" len="sm" w="sm"/>
          </a:ln>
        </p:spPr>
      </p:sp>
      <p:sp>
        <p:nvSpPr>
          <p:cNvPr name="AutoShape 30" id="30"/>
          <p:cNvSpPr/>
          <p:nvPr/>
        </p:nvSpPr>
        <p:spPr>
          <a:xfrm flipH="true">
            <a:off x="2045396" y="4713271"/>
            <a:ext cx="13682859" cy="0"/>
          </a:xfrm>
          <a:prstGeom prst="line">
            <a:avLst/>
          </a:prstGeom>
          <a:ln cap="flat" w="9525">
            <a:solidFill>
              <a:srgbClr val="191919"/>
            </a:solidFill>
            <a:prstDash val="solid"/>
            <a:headEnd type="none" len="sm" w="sm"/>
            <a:tailEnd type="none" len="sm" w="sm"/>
          </a:ln>
        </p:spPr>
      </p:sp>
      <p:sp>
        <p:nvSpPr>
          <p:cNvPr name="AutoShape 31" id="31"/>
          <p:cNvSpPr/>
          <p:nvPr/>
        </p:nvSpPr>
        <p:spPr>
          <a:xfrm flipV="true">
            <a:off x="7658124" y="4718034"/>
            <a:ext cx="4762" cy="593450"/>
          </a:xfrm>
          <a:prstGeom prst="line">
            <a:avLst/>
          </a:prstGeom>
          <a:ln cap="flat" w="9525">
            <a:solidFill>
              <a:srgbClr val="191919"/>
            </a:solidFill>
            <a:prstDash val="solid"/>
            <a:headEnd type="none" len="sm" w="sm"/>
            <a:tailEnd type="none" len="sm" w="sm"/>
          </a:ln>
        </p:spPr>
      </p:sp>
      <p:sp>
        <p:nvSpPr>
          <p:cNvPr name="AutoShape 32" id="32"/>
          <p:cNvSpPr/>
          <p:nvPr/>
        </p:nvSpPr>
        <p:spPr>
          <a:xfrm flipH="true" flipV="true">
            <a:off x="13361110" y="4718034"/>
            <a:ext cx="4762" cy="788713"/>
          </a:xfrm>
          <a:prstGeom prst="line">
            <a:avLst/>
          </a:prstGeom>
          <a:ln cap="flat" w="9525">
            <a:solidFill>
              <a:srgbClr val="191919"/>
            </a:solidFill>
            <a:prstDash val="solid"/>
            <a:headEnd type="none" len="sm" w="sm"/>
            <a:tailEnd type="none" len="sm" w="sm"/>
          </a:ln>
        </p:spPr>
      </p:sp>
      <p:sp>
        <p:nvSpPr>
          <p:cNvPr name="AutoShape 33" id="33"/>
          <p:cNvSpPr/>
          <p:nvPr/>
        </p:nvSpPr>
        <p:spPr>
          <a:xfrm flipV="true">
            <a:off x="4949652" y="4718034"/>
            <a:ext cx="0" cy="3046230"/>
          </a:xfrm>
          <a:prstGeom prst="line">
            <a:avLst/>
          </a:prstGeom>
          <a:ln cap="flat" w="9525">
            <a:solidFill>
              <a:srgbClr val="191919"/>
            </a:solidFill>
            <a:prstDash val="solid"/>
            <a:headEnd type="none" len="sm" w="sm"/>
            <a:tailEnd type="none" len="sm" w="sm"/>
          </a:ln>
        </p:spPr>
      </p:sp>
      <p:sp>
        <p:nvSpPr>
          <p:cNvPr name="AutoShape 34" id="34"/>
          <p:cNvSpPr/>
          <p:nvPr/>
        </p:nvSpPr>
        <p:spPr>
          <a:xfrm flipH="true" flipV="true">
            <a:off x="10562380" y="4703746"/>
            <a:ext cx="4763" cy="2865255"/>
          </a:xfrm>
          <a:prstGeom prst="line">
            <a:avLst/>
          </a:prstGeom>
          <a:ln cap="flat" w="9525">
            <a:solidFill>
              <a:srgbClr val="191919"/>
            </a:solidFill>
            <a:prstDash val="solid"/>
            <a:headEnd type="none" len="sm" w="sm"/>
            <a:tailEnd type="none" len="sm" w="sm"/>
          </a:ln>
        </p:spPr>
      </p:sp>
      <p:sp>
        <p:nvSpPr>
          <p:cNvPr name="Freeform 35" id="35"/>
          <p:cNvSpPr/>
          <p:nvPr/>
        </p:nvSpPr>
        <p:spPr>
          <a:xfrm flipH="false" flipV="false" rot="-7346582">
            <a:off x="119105" y="-775513"/>
            <a:ext cx="1819191" cy="3741288"/>
          </a:xfrm>
          <a:custGeom>
            <a:avLst/>
            <a:gdLst/>
            <a:ahLst/>
            <a:cxnLst/>
            <a:rect r="r" b="b" t="t" l="l"/>
            <a:pathLst>
              <a:path h="3741288" w="1819191">
                <a:moveTo>
                  <a:pt x="0" y="0"/>
                </a:moveTo>
                <a:lnTo>
                  <a:pt x="1819190" y="0"/>
                </a:lnTo>
                <a:lnTo>
                  <a:pt x="1819190" y="3741288"/>
                </a:lnTo>
                <a:lnTo>
                  <a:pt x="0" y="3741288"/>
                </a:lnTo>
                <a:lnTo>
                  <a:pt x="0" y="0"/>
                </a:lnTo>
                <a:close/>
              </a:path>
            </a:pathLst>
          </a:custGeom>
          <a:blipFill>
            <a:blip r:embed="rId3">
              <a:alphaModFix amt="53000"/>
              <a:extLst>
                <a:ext uri="{96DAC541-7B7A-43D3-8B79-37D633B846F1}">
                  <asvg:svgBlip xmlns:asvg="http://schemas.microsoft.com/office/drawing/2016/SVG/main" r:embed="rId4"/>
                </a:ext>
              </a:extLst>
            </a:blip>
            <a:stretch>
              <a:fillRect l="0" t="0" r="-204881" b="0"/>
            </a:stretch>
          </a:blipFill>
        </p:spPr>
      </p:sp>
      <p:grpSp>
        <p:nvGrpSpPr>
          <p:cNvPr name="Group 36" id="36"/>
          <p:cNvGrpSpPr/>
          <p:nvPr/>
        </p:nvGrpSpPr>
        <p:grpSpPr>
          <a:xfrm rot="0">
            <a:off x="15847318" y="-5639607"/>
            <a:ext cx="14214475" cy="14214475"/>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881"/>
            </a:solidFill>
            <a:ln cap="sq">
              <a:noFill/>
              <a:prstDash val="solid"/>
              <a:miter/>
            </a:ln>
          </p:spPr>
        </p:sp>
        <p:sp>
          <p:nvSpPr>
            <p:cNvPr name="TextBox 38" id="38"/>
            <p:cNvSpPr txBox="true"/>
            <p:nvPr/>
          </p:nvSpPr>
          <p:spPr>
            <a:xfrm>
              <a:off x="76200" y="28575"/>
              <a:ext cx="660400" cy="7080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39" id="39"/>
          <p:cNvSpPr/>
          <p:nvPr/>
        </p:nvSpPr>
        <p:spPr>
          <a:xfrm flipH="false" flipV="false" rot="-569419">
            <a:off x="16831219" y="-306093"/>
            <a:ext cx="2827429" cy="5814799"/>
          </a:xfrm>
          <a:custGeom>
            <a:avLst/>
            <a:gdLst/>
            <a:ahLst/>
            <a:cxnLst/>
            <a:rect r="r" b="b" t="t" l="l"/>
            <a:pathLst>
              <a:path h="5814799" w="2827429">
                <a:moveTo>
                  <a:pt x="0" y="0"/>
                </a:moveTo>
                <a:lnTo>
                  <a:pt x="2827430" y="0"/>
                </a:lnTo>
                <a:lnTo>
                  <a:pt x="2827430" y="5814799"/>
                </a:lnTo>
                <a:lnTo>
                  <a:pt x="0" y="5814799"/>
                </a:lnTo>
                <a:lnTo>
                  <a:pt x="0" y="0"/>
                </a:lnTo>
                <a:close/>
              </a:path>
            </a:pathLst>
          </a:custGeom>
          <a:blipFill>
            <a:blip r:embed="rId5">
              <a:alphaModFix amt="53000"/>
              <a:extLst>
                <a:ext uri="{96DAC541-7B7A-43D3-8B79-37D633B846F1}">
                  <asvg:svgBlip xmlns:asvg="http://schemas.microsoft.com/office/drawing/2016/SVG/main" r:embed="rId6"/>
                </a:ext>
              </a:extLst>
            </a:blip>
            <a:stretch>
              <a:fillRect l="0" t="0" r="-204881" b="0"/>
            </a:stretch>
          </a:blipFill>
        </p:spPr>
      </p:sp>
      <p:grpSp>
        <p:nvGrpSpPr>
          <p:cNvPr name="Group 40" id="40"/>
          <p:cNvGrpSpPr/>
          <p:nvPr/>
        </p:nvGrpSpPr>
        <p:grpSpPr>
          <a:xfrm rot="0">
            <a:off x="-8182101" y="1095131"/>
            <a:ext cx="10994424" cy="1099442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6A881">
                  <a:alpha val="11765"/>
                </a:srgbClr>
              </a:solidFill>
              <a:prstDash val="solid"/>
              <a:miter/>
            </a:ln>
          </p:spPr>
        </p:sp>
        <p:sp>
          <p:nvSpPr>
            <p:cNvPr name="TextBox 42" id="4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43" id="43"/>
          <p:cNvSpPr/>
          <p:nvPr/>
        </p:nvSpPr>
        <p:spPr>
          <a:xfrm flipH="false" flipV="false" rot="0">
            <a:off x="6051443" y="8874568"/>
            <a:ext cx="2958536" cy="2824864"/>
          </a:xfrm>
          <a:custGeom>
            <a:avLst/>
            <a:gdLst/>
            <a:ahLst/>
            <a:cxnLst/>
            <a:rect r="r" b="b" t="t" l="l"/>
            <a:pathLst>
              <a:path h="2824864" w="2958536">
                <a:moveTo>
                  <a:pt x="0" y="0"/>
                </a:moveTo>
                <a:lnTo>
                  <a:pt x="2958536" y="0"/>
                </a:lnTo>
                <a:lnTo>
                  <a:pt x="2958536" y="2824864"/>
                </a:lnTo>
                <a:lnTo>
                  <a:pt x="0" y="2824864"/>
                </a:lnTo>
                <a:lnTo>
                  <a:pt x="0" y="0"/>
                </a:lnTo>
                <a:close/>
              </a:path>
            </a:pathLst>
          </a:custGeom>
          <a:blipFill>
            <a:blip r:embed="rId7">
              <a:alphaModFix amt="8999"/>
            </a:blip>
            <a:stretch>
              <a:fillRect l="0" t="-14190" r="0" b="-14190"/>
            </a:stretch>
          </a:blipFill>
        </p:spPr>
      </p:sp>
      <p:sp>
        <p:nvSpPr>
          <p:cNvPr name="Freeform 44" id="44"/>
          <p:cNvSpPr/>
          <p:nvPr/>
        </p:nvSpPr>
        <p:spPr>
          <a:xfrm flipH="false" flipV="false" rot="-10538838">
            <a:off x="566128" y="-1412432"/>
            <a:ext cx="2958536" cy="2824864"/>
          </a:xfrm>
          <a:custGeom>
            <a:avLst/>
            <a:gdLst/>
            <a:ahLst/>
            <a:cxnLst/>
            <a:rect r="r" b="b" t="t" l="l"/>
            <a:pathLst>
              <a:path h="2824864" w="2958536">
                <a:moveTo>
                  <a:pt x="0" y="0"/>
                </a:moveTo>
                <a:lnTo>
                  <a:pt x="2958536" y="0"/>
                </a:lnTo>
                <a:lnTo>
                  <a:pt x="2958536" y="2824864"/>
                </a:lnTo>
                <a:lnTo>
                  <a:pt x="0" y="2824864"/>
                </a:lnTo>
                <a:lnTo>
                  <a:pt x="0" y="0"/>
                </a:lnTo>
                <a:close/>
              </a:path>
            </a:pathLst>
          </a:custGeom>
          <a:blipFill>
            <a:blip r:embed="rId7">
              <a:alphaModFix amt="8999"/>
            </a:blip>
            <a:stretch>
              <a:fillRect l="0" t="-14190" r="0" b="-14190"/>
            </a:stretch>
          </a:blipFill>
        </p:spPr>
      </p:sp>
      <p:sp>
        <p:nvSpPr>
          <p:cNvPr name="TextBox 45" id="45"/>
          <p:cNvSpPr txBox="true"/>
          <p:nvPr/>
        </p:nvSpPr>
        <p:spPr>
          <a:xfrm rot="0">
            <a:off x="14371632" y="9588287"/>
            <a:ext cx="6815257" cy="698713"/>
          </a:xfrm>
          <a:prstGeom prst="rect">
            <a:avLst/>
          </a:prstGeom>
        </p:spPr>
        <p:txBody>
          <a:bodyPr anchor="t" rtlCol="false" tIns="0" lIns="0" bIns="0" rIns="0">
            <a:spAutoFit/>
          </a:bodyPr>
          <a:lstStyle/>
          <a:p>
            <a:pPr algn="ctr">
              <a:lnSpc>
                <a:spcPts val="5649"/>
              </a:lnSpc>
              <a:spcBef>
                <a:spcPct val="0"/>
              </a:spcBef>
            </a:pPr>
            <a:r>
              <a:rPr lang="en-US" b="true" sz="4035" spc="564">
                <a:solidFill>
                  <a:srgbClr val="191919"/>
                </a:solidFill>
                <a:latin typeface="Gotham Bold"/>
                <a:ea typeface="Gotham Bold"/>
                <a:cs typeface="Gotham Bold"/>
                <a:sym typeface="Gotham Bold"/>
              </a:rPr>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DAGUYfvzR7A</dc:identifier>
  <dcterms:modified xsi:type="dcterms:W3CDTF">2011-08-01T06:04:30Z</dcterms:modified>
  <cp:revision>1</cp:revision>
  <dc:title>Entrepreunariat EILCO</dc:title>
</cp:coreProperties>
</file>